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1" r:id="rId3"/>
    <p:sldId id="259" r:id="rId4"/>
    <p:sldId id="262" r:id="rId5"/>
    <p:sldId id="263" r:id="rId6"/>
    <p:sldId id="266" r:id="rId7"/>
    <p:sldId id="265" r:id="rId8"/>
    <p:sldId id="268" r:id="rId9"/>
    <p:sldId id="269" r:id="rId10"/>
    <p:sldId id="270" r:id="rId11"/>
    <p:sldId id="281" r:id="rId12"/>
    <p:sldId id="267" r:id="rId13"/>
    <p:sldId id="273" r:id="rId14"/>
    <p:sldId id="289" r:id="rId15"/>
    <p:sldId id="274" r:id="rId16"/>
    <p:sldId id="271" r:id="rId17"/>
    <p:sldId id="272" r:id="rId18"/>
    <p:sldId id="275" r:id="rId19"/>
    <p:sldId id="276" r:id="rId20"/>
    <p:sldId id="278" r:id="rId21"/>
    <p:sldId id="279" r:id="rId22"/>
    <p:sldId id="280" r:id="rId23"/>
    <p:sldId id="284" r:id="rId24"/>
    <p:sldId id="285" r:id="rId25"/>
    <p:sldId id="286" r:id="rId26"/>
    <p:sldId id="287" r:id="rId27"/>
    <p:sldId id="290"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555" autoAdjust="0"/>
  </p:normalViewPr>
  <p:slideViewPr>
    <p:cSldViewPr>
      <p:cViewPr>
        <p:scale>
          <a:sx n="70" d="100"/>
          <a:sy n="70" d="100"/>
        </p:scale>
        <p:origin x="-93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6604A-1B45-4AE0-84CA-2D5A24F68FCC}" type="datetimeFigureOut">
              <a:rPr lang="en-US" smtClean="0"/>
              <a:pPr/>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791C-611B-4ECD-8A98-13C4886B2E6B}" type="slidenum">
              <a:rPr lang="en-US" smtClean="0"/>
              <a:pPr/>
              <a:t>‹#›</a:t>
            </a:fld>
            <a:endParaRPr lang="en-US"/>
          </a:p>
        </p:txBody>
      </p:sp>
    </p:spTree>
    <p:extLst>
      <p:ext uri="{BB962C8B-B14F-4D97-AF65-F5344CB8AC3E}">
        <p14:creationId xmlns:p14="http://schemas.microsoft.com/office/powerpoint/2010/main" val="14201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উপস্থাপনের</a:t>
            </a:r>
            <a:r>
              <a:rPr lang="en-US" baseline="0" dirty="0" smtClean="0"/>
              <a:t> </a:t>
            </a:r>
            <a:r>
              <a:rPr lang="en-US" baseline="0" dirty="0" err="1" smtClean="0"/>
              <a:t>পূর্বে</a:t>
            </a:r>
            <a:r>
              <a:rPr lang="en-US" baseline="0" dirty="0" smtClean="0"/>
              <a:t> </a:t>
            </a:r>
            <a:r>
              <a:rPr lang="en-US" baseline="0" dirty="0" err="1" smtClean="0"/>
              <a:t>মূল</a:t>
            </a:r>
            <a:r>
              <a:rPr lang="en-US" baseline="0" dirty="0" smtClean="0"/>
              <a:t> </a:t>
            </a:r>
            <a:r>
              <a:rPr lang="en-US" baseline="0" dirty="0" err="1" smtClean="0"/>
              <a:t>বইটি</a:t>
            </a:r>
            <a:r>
              <a:rPr lang="en-US" baseline="0" dirty="0" smtClean="0"/>
              <a:t> </a:t>
            </a:r>
            <a:r>
              <a:rPr lang="en-US" baseline="0" dirty="0" err="1" smtClean="0"/>
              <a:t>পড়ে</a:t>
            </a:r>
            <a:r>
              <a:rPr lang="en-US" baseline="0" dirty="0" smtClean="0"/>
              <a:t> </a:t>
            </a:r>
            <a:r>
              <a:rPr lang="en-US" baseline="0" dirty="0" err="1" smtClean="0"/>
              <a:t>নিবেন</a:t>
            </a:r>
            <a:r>
              <a:rPr lang="en-US" baseline="0" dirty="0" smtClean="0"/>
              <a:t>। </a:t>
            </a:r>
            <a:r>
              <a:rPr lang="en-US" baseline="0" dirty="0" err="1" smtClean="0"/>
              <a:t>সমস্ত</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দেখে</a:t>
            </a:r>
            <a:r>
              <a:rPr lang="en-US" baseline="0" dirty="0" smtClean="0"/>
              <a:t> </a:t>
            </a:r>
            <a:r>
              <a:rPr lang="en-US" baseline="0" dirty="0" err="1" smtClean="0"/>
              <a:t>নিন</a:t>
            </a:r>
            <a:r>
              <a:rPr lang="en-US" baseline="0" dirty="0" smtClean="0"/>
              <a:t>। </a:t>
            </a:r>
            <a:r>
              <a:rPr lang="en-US" baseline="0" dirty="0" err="1" smtClean="0"/>
              <a:t>এই</a:t>
            </a:r>
            <a:r>
              <a:rPr lang="en-US" baseline="0" dirty="0" smtClean="0"/>
              <a:t> </a:t>
            </a:r>
            <a:r>
              <a:rPr lang="en-US" baseline="0" dirty="0" err="1" smtClean="0"/>
              <a:t>ক্লাসে</a:t>
            </a:r>
            <a:r>
              <a:rPr lang="en-US" baseline="0" dirty="0" smtClean="0"/>
              <a:t> </a:t>
            </a:r>
            <a:r>
              <a:rPr lang="en-US" baseline="0" dirty="0" err="1" smtClean="0"/>
              <a:t>আপনাকে</a:t>
            </a:r>
            <a:r>
              <a:rPr lang="en-US" baseline="0" dirty="0" smtClean="0"/>
              <a:t> </a:t>
            </a:r>
            <a:r>
              <a:rPr lang="en-US" baseline="0" dirty="0" err="1" smtClean="0"/>
              <a:t>স্বাগতম</a:t>
            </a:r>
            <a:r>
              <a:rPr lang="en-US" baseline="0" dirty="0" smtClean="0"/>
              <a:t>।    </a:t>
            </a:r>
            <a:endParaRPr lang="en-IN" dirty="0" smtClean="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প্রথমে</a:t>
            </a:r>
            <a:r>
              <a:rPr lang="bn-BD" baseline="0" dirty="0" smtClean="0"/>
              <a:t> স্লাইড এ শাক দুটির ছবি </a:t>
            </a:r>
            <a:r>
              <a:rPr lang="bn-BD" dirty="0" smtClean="0"/>
              <a:t>  এনে তাদের কাছে</a:t>
            </a:r>
            <a:r>
              <a:rPr lang="bn-BD" baseline="0" dirty="0" smtClean="0"/>
              <a:t> শাকের নাম জিজ্ঞাসা করতে। পারেন। তারপর শিক্ষার্থীদেরকে জাত দুটি সম্পর্কে হালকা ধারনা দিতে পারেন। </a:t>
            </a:r>
            <a:r>
              <a:rPr lang="bn-BD" dirty="0" smtClean="0"/>
              <a:t>আলতাপাটি</a:t>
            </a:r>
            <a:r>
              <a:rPr lang="bn-BD" baseline="0" dirty="0" smtClean="0"/>
              <a:t> জাতটির পাতা ও কান্ড সিদুর লাল। বারি লালশাকের পাতা ও কান্ড লাল হয়।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10</a:t>
            </a:fld>
            <a:endParaRPr lang="en-US"/>
          </a:p>
        </p:txBody>
      </p:sp>
    </p:spTree>
    <p:extLst>
      <p:ext uri="{BB962C8B-B14F-4D97-AF65-F5344CB8AC3E}">
        <p14:creationId xmlns:p14="http://schemas.microsoft.com/office/powerpoint/2010/main" val="131198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এখানে</a:t>
            </a:r>
            <a:r>
              <a:rPr lang="bn-BD" baseline="0" dirty="0" smtClean="0"/>
              <a:t> অন্য কাজ দিতে পারেন । তবে সকলের অংশগ্রহণ করাবেন। একক কাজ দেবার পড়ে শিক্ষক মনিটরিং করে শ্রেণিতে সক্রিয় থাকতে চেষ্টা করবেন। </a:t>
            </a:r>
          </a:p>
          <a:p>
            <a:endParaRPr lang="bn-BD" baseline="0" dirty="0" smtClean="0"/>
          </a:p>
        </p:txBody>
      </p:sp>
      <p:sp>
        <p:nvSpPr>
          <p:cNvPr id="4" name="Slide Number Placeholder 3"/>
          <p:cNvSpPr>
            <a:spLocks noGrp="1"/>
          </p:cNvSpPr>
          <p:nvPr>
            <p:ph type="sldNum" sz="quarter" idx="10"/>
          </p:nvPr>
        </p:nvSpPr>
        <p:spPr/>
        <p:txBody>
          <a:bodyPr/>
          <a:lstStyle/>
          <a:p>
            <a:fld id="{6682791C-611B-4ECD-8A98-13C4886B2E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লালশাকের</a:t>
            </a:r>
            <a:r>
              <a:rPr lang="bn-BD" baseline="0" dirty="0" smtClean="0"/>
              <a:t> বীজ খুব ছোট হয় তাই</a:t>
            </a:r>
            <a:r>
              <a:rPr lang="bn-BD" dirty="0" smtClean="0"/>
              <a:t>লালশাকের</a:t>
            </a:r>
            <a:r>
              <a:rPr lang="bn-BD" baseline="0" dirty="0" smtClean="0"/>
              <a:t> বীজ বপনের পূর্বে </a:t>
            </a:r>
            <a:r>
              <a:rPr lang="bn-BD" sz="1200" dirty="0" smtClean="0">
                <a:latin typeface="NikoshBAN" pitchFamily="2" charset="0"/>
                <a:cs typeface="NikoshBAN" pitchFamily="2" charset="0"/>
              </a:rPr>
              <a:t>৪-৫ টি চাষ দিয়ে জমি ঝুরঝুরা করে</a:t>
            </a:r>
            <a:r>
              <a:rPr lang="bn-BD" sz="1200" baseline="0" dirty="0" smtClean="0">
                <a:latin typeface="NikoshBAN" pitchFamily="2" charset="0"/>
                <a:cs typeface="NikoshBAN" pitchFamily="2" charset="0"/>
              </a:rPr>
              <a:t> নিতে</a:t>
            </a:r>
            <a:r>
              <a:rPr lang="bn-BD" sz="1200" dirty="0" smtClean="0">
                <a:latin typeface="NikoshBAN" pitchFamily="2" charset="0"/>
                <a:cs typeface="NikoshBAN" pitchFamily="2" charset="0"/>
              </a:rPr>
              <a:t> হবে।শিক্ষক</a:t>
            </a:r>
            <a:r>
              <a:rPr lang="bn-BD" sz="1200" baseline="0" dirty="0" smtClean="0">
                <a:latin typeface="NikoshBAN" pitchFamily="2" charset="0"/>
                <a:cs typeface="NikoshBAN" pitchFamily="2" charset="0"/>
              </a:rPr>
              <a:t> এই পদ্ধতি খুব ভালো করে বুঝিয়ে দিবেন।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লালশাক</a:t>
            </a:r>
            <a:r>
              <a:rPr lang="bn-BD" baseline="0" dirty="0" smtClean="0"/>
              <a:t> চাষ করতে হলে যেসব সার দেওয়া হয় সেগুলোর বর্ননা দিতে হবে। শেষ চাষের সময় প্রতি শতক জমিতে ৪০ কেজি গোবর সার, সুন্দর ভাবে বুঝিয়ে দিবেন।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এখানে</a:t>
            </a:r>
            <a:r>
              <a:rPr lang="bn-BD" baseline="0" dirty="0" smtClean="0"/>
              <a:t> অন্য কাজ দিতে পারেন । তবে সকলের অংশগ্রহণ করাবেন। শিক্ষককের কোউশল অনুযায়ী পাঠাদান সুন্দর করবেন। </a:t>
            </a:r>
          </a:p>
          <a:p>
            <a:endParaRPr lang="bn-BD" baseline="0" dirty="0" smtClean="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পদ্ধতি</a:t>
            </a:r>
            <a:r>
              <a:rPr lang="bn-BD" baseline="0" dirty="0" smtClean="0"/>
              <a:t> ছাড়া আরো যেভাবে বীজ বপণ করা যায় সেগুলি যেমন ধামা বা কাঠায় করে হাতে ছিটিয়ে বীজ বপণ করা যায়। মাটি ঝুরঝুরে করে বীজ বপণ করা যায়। শ</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শ্রেণিতে ভালো করে বীজ বপণের পদ্ধতি বুঝাবেন। বর্ষা কালে ব্যাখ্যা করবেন যেন বৃষ্টির পানিতে  বীজ বপণের পর পানি জমে তা  নষ্ট  না হয়ে যায় । সে জন্য জমিতে নালা কাটা হয়।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16</a:t>
            </a:fld>
            <a:endParaRPr lang="en-US"/>
          </a:p>
        </p:txBody>
      </p:sp>
    </p:spTree>
    <p:extLst>
      <p:ext uri="{BB962C8B-B14F-4D97-AF65-F5344CB8AC3E}">
        <p14:creationId xmlns:p14="http://schemas.microsoft.com/office/powerpoint/2010/main" val="4186166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বীজ বপনের জন্য বেড</a:t>
            </a:r>
            <a:r>
              <a:rPr lang="bn-BD" baseline="0" dirty="0" smtClean="0"/>
              <a:t> ১৫ সেমি উঁচু করতে হয়। এবং দুটি বেডের মাঝখানে ৩০ সেমি সেচ নালা রাখতে হয়। পাঠ্য বই অনুযায়ী শিক্ষক বুঝাবেন।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সেচ প্রদানের পদ্ধতি</a:t>
            </a:r>
            <a:r>
              <a:rPr lang="bn-BD" baseline="0" dirty="0" smtClean="0"/>
              <a:t> শিক্ষক শ্রেণিতে পড়াবেন। গ্রামে আমরা বালতিতে করে সেচ দিয়ে থাকি। মেশিন দিয়ে সেচ প্রদান করি। সকল ধরনের পদ্ধতি বুঝিয়ে দিতে হবে।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18</a:t>
            </a:fld>
            <a:endParaRPr lang="en-US"/>
          </a:p>
        </p:txBody>
      </p:sp>
    </p:spTree>
    <p:extLst>
      <p:ext uri="{BB962C8B-B14F-4D97-AF65-F5344CB8AC3E}">
        <p14:creationId xmlns:p14="http://schemas.microsoft.com/office/powerpoint/2010/main" val="1110519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লাল শাক</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a:p>
        </p:txBody>
      </p:sp>
    </p:spTree>
    <p:extLst>
      <p:ext uri="{BB962C8B-B14F-4D97-AF65-F5344CB8AC3E}">
        <p14:creationId xmlns:p14="http://schemas.microsoft.com/office/powerpoint/2010/main" val="1366263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ফসল সংগ্রহ</a:t>
            </a:r>
            <a:r>
              <a:rPr lang="bn-BD" baseline="0" dirty="0" smtClean="0"/>
              <a:t> করার জন্য আমাদের লাল শাকের গোড়া সহ মাটি থেকে তুলতে হবে। তারপর পানিতে ভালো করে ধুয়ে মাটি আলাদা করে  পরিস্কার  পানি দিয়ে  ধুয়ে  বাজারে বিক্রি করার ব্যবস্থা করতে হবে। শিক্ষক পদ্ধতি গুলো ভালো করে শিক্ষার্থীদের  মধ্য থেকে উত্তর গুল আদায় করতে চেষ্টা করতে স্বচেষ্ট থাকবেন।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21</a:t>
            </a:fld>
            <a:endParaRPr lang="en-US"/>
          </a:p>
        </p:txBody>
      </p:sp>
    </p:spTree>
    <p:extLst>
      <p:ext uri="{BB962C8B-B14F-4D97-AF65-F5344CB8AC3E}">
        <p14:creationId xmlns:p14="http://schemas.microsoft.com/office/powerpoint/2010/main" val="411328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 ফসলের আবাদ ভালো হলে ফলন ভালো হবে আর যদি </a:t>
            </a:r>
            <a:r>
              <a:rPr lang="bn-BD" baseline="0" dirty="0" smtClean="0"/>
              <a:t> যত্নের অভাবে শাক নষ্ট  হয়ে যায় তাহলে ফলন কম হবে । শিক্ষক শ্রেণিতে শিক্ষার্থীদের মধ্য থেকে এমন উত্তর আদায় করতে চেষ্টা করবেন। আপনাকে সুন্দর ভাবে উপস্থাপনের চেষ্টা করার জন্য ধন্যবাদ জানাচ্ছি।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22</a:t>
            </a:fld>
            <a:endParaRPr lang="en-US"/>
          </a:p>
        </p:txBody>
      </p:sp>
    </p:spTree>
    <p:extLst>
      <p:ext uri="{BB962C8B-B14F-4D97-AF65-F5344CB8AC3E}">
        <p14:creationId xmlns:p14="http://schemas.microsoft.com/office/powerpoint/2010/main" val="371153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পাট বীজ</a:t>
            </a:r>
            <a:r>
              <a:rPr lang="bn-BD" baseline="0" dirty="0" smtClean="0">
                <a:latin typeface="NikoshBAN" pitchFamily="2" charset="0"/>
                <a:cs typeface="NikoshBAN" pitchFamily="2" charset="0"/>
              </a:rPr>
              <a:t> বপনের সময় পাট বীজের সাথে লালশাকের বীজ মিশিয়ে বপন করা যায়। বালির সাথে মিশিয়ে লালশাকের বীজ বপন করা যায়। শিক্ষক  এই কাজের সময় শ্রেণিতে মনিটরিং করবেন। শ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মূল্যায়নের জন্য</a:t>
            </a:r>
            <a:r>
              <a:rPr lang="bn-BD" baseline="0" dirty="0" smtClean="0"/>
              <a:t> শিক্ষার্থীদেরকে প্রশ্ন করুন তাদের কাছ থেকেউত্তর নিয়ে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মূল্যায়নের জন্য</a:t>
            </a:r>
            <a:r>
              <a:rPr lang="bn-BD" baseline="0" dirty="0" smtClean="0"/>
              <a:t> শিক্ষার্থীদেরকে প্রশ্ন করুন তাদের কাছ থেকেউত্তর নিয়ে উত্তরটিতে ক্লিক করুন। </a:t>
            </a:r>
            <a:endParaRPr lang="en-US" smtClean="0"/>
          </a:p>
          <a:p>
            <a:endParaRPr lang="en-US"/>
          </a:p>
        </p:txBody>
      </p:sp>
      <p:sp>
        <p:nvSpPr>
          <p:cNvPr id="4" name="Slide Number Placeholder 3"/>
          <p:cNvSpPr>
            <a:spLocks noGrp="1"/>
          </p:cNvSpPr>
          <p:nvPr>
            <p:ph type="sldNum" sz="quarter" idx="10"/>
          </p:nvPr>
        </p:nvSpPr>
        <p:spPr/>
        <p:txBody>
          <a:bodyPr/>
          <a:lstStyle/>
          <a:p>
            <a:fld id="{6682791C-611B-4ECD-8A98-13C4886B2E6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বাড়ির</a:t>
            </a:r>
            <a:r>
              <a:rPr lang="bn-BD" baseline="0" dirty="0" smtClean="0"/>
              <a:t> কাজ হিসাবে সৃজনশীল প্রশ্নের গ বা ঘ নং প্রশ্ন দিতে পারেন। </a:t>
            </a:r>
            <a:endParaRPr lang="en-US" smtClean="0"/>
          </a:p>
          <a:p>
            <a:endParaRPr lang="en-US"/>
          </a:p>
        </p:txBody>
      </p:sp>
      <p:sp>
        <p:nvSpPr>
          <p:cNvPr id="4" name="Slide Number Placeholder 3"/>
          <p:cNvSpPr>
            <a:spLocks noGrp="1"/>
          </p:cNvSpPr>
          <p:nvPr>
            <p:ph type="sldNum" sz="quarter" idx="10"/>
          </p:nvPr>
        </p:nvSpPr>
        <p:spPr/>
        <p:txBody>
          <a:bodyPr/>
          <a:lstStyle/>
          <a:p>
            <a:fld id="{6682791C-611B-4ECD-8A98-13C4886B2E6B}"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টি</a:t>
            </a:r>
            <a:r>
              <a:rPr lang="en-US" baseline="0" dirty="0" smtClean="0"/>
              <a:t> </a:t>
            </a:r>
            <a:r>
              <a:rPr lang="en-US" baseline="0" dirty="0" err="1" smtClean="0"/>
              <a:t>অবশ্যই</a:t>
            </a:r>
            <a:r>
              <a:rPr lang="en-US" baseline="0" dirty="0" smtClean="0"/>
              <a:t> </a:t>
            </a:r>
            <a:r>
              <a:rPr lang="en-US" baseline="0" dirty="0" err="1" smtClean="0"/>
              <a:t>দেখাবেন</a:t>
            </a:r>
            <a:r>
              <a:rPr lang="en-US" baseline="0" dirty="0" smtClean="0"/>
              <a:t>। </a:t>
            </a:r>
            <a:r>
              <a:rPr lang="en-US" baseline="0" dirty="0" err="1" smtClean="0"/>
              <a:t>কারণ</a:t>
            </a:r>
            <a:r>
              <a:rPr lang="en-US" baseline="0" dirty="0" smtClean="0"/>
              <a:t> </a:t>
            </a:r>
            <a:r>
              <a:rPr lang="en-US" baseline="0" dirty="0" err="1" smtClean="0"/>
              <a:t>ইহা</a:t>
            </a:r>
            <a:r>
              <a:rPr lang="en-US" baseline="0" dirty="0" smtClean="0"/>
              <a:t> </a:t>
            </a:r>
            <a:r>
              <a:rPr lang="en-US" baseline="0" dirty="0" err="1" smtClean="0"/>
              <a:t>কোনো</a:t>
            </a:r>
            <a:r>
              <a:rPr lang="en-US" baseline="0" dirty="0" smtClean="0"/>
              <a:t> </a:t>
            </a:r>
            <a:r>
              <a:rPr lang="en-US" baseline="0" dirty="0" err="1" smtClean="0"/>
              <a:t>মনগড়া</a:t>
            </a:r>
            <a:r>
              <a:rPr lang="en-US" baseline="0" dirty="0" smtClean="0"/>
              <a:t> </a:t>
            </a:r>
            <a:r>
              <a:rPr lang="en-US" baseline="0" dirty="0" err="1" smtClean="0"/>
              <a:t>ক্লাস</a:t>
            </a:r>
            <a:r>
              <a:rPr lang="en-US" baseline="0" dirty="0" smtClean="0"/>
              <a:t> </a:t>
            </a:r>
            <a:r>
              <a:rPr lang="en-US" baseline="0" dirty="0" err="1" smtClean="0"/>
              <a:t>নয়</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শিক্ষা</a:t>
            </a:r>
            <a:r>
              <a:rPr lang="en-US" baseline="0" dirty="0" smtClean="0"/>
              <a:t> </a:t>
            </a:r>
            <a:r>
              <a:rPr lang="en-US" baseline="0" dirty="0" err="1" smtClean="0"/>
              <a:t>মন্ত্রণালয়য়</a:t>
            </a:r>
            <a:r>
              <a:rPr lang="en-US" baseline="0" dirty="0" smtClean="0"/>
              <a:t>, </a:t>
            </a:r>
            <a:r>
              <a:rPr lang="en-US" baseline="0" dirty="0" err="1" smtClean="0"/>
              <a:t>মাউশি,এন্সিটিবি</a:t>
            </a:r>
            <a:r>
              <a:rPr lang="en-US" baseline="0" dirty="0" smtClean="0"/>
              <a:t> 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কর্মকর্তাবৃন্দসহ</a:t>
            </a:r>
            <a:r>
              <a:rPr lang="en-US" baseline="0" dirty="0" smtClean="0"/>
              <a:t>  </a:t>
            </a:r>
            <a:r>
              <a:rPr lang="en-US" baseline="0" dirty="0" err="1" smtClean="0"/>
              <a:t>অভিজ্ঞ</a:t>
            </a:r>
            <a:r>
              <a:rPr lang="en-US" baseline="0" dirty="0" smtClean="0"/>
              <a:t> </a:t>
            </a:r>
            <a:r>
              <a:rPr lang="en-US" baseline="0" dirty="0" err="1" smtClean="0"/>
              <a:t>শিক্ষকমণ্ডলী</a:t>
            </a:r>
            <a:r>
              <a:rPr lang="en-US" baseline="0" dirty="0" smtClean="0"/>
              <a:t> </a:t>
            </a:r>
            <a:r>
              <a:rPr lang="en-US" baseline="0" dirty="0" err="1" smtClean="0"/>
              <a:t>দ্বারা</a:t>
            </a:r>
            <a:r>
              <a:rPr lang="en-US" baseline="0" dirty="0" smtClean="0"/>
              <a:t> </a:t>
            </a:r>
            <a:r>
              <a:rPr lang="en-US" baseline="0" dirty="0" err="1" smtClean="0"/>
              <a:t>পরামর্শ</a:t>
            </a:r>
            <a:r>
              <a:rPr lang="en-US" baseline="0" dirty="0" smtClean="0"/>
              <a:t> </a:t>
            </a:r>
            <a:r>
              <a:rPr lang="en-US" baseline="0" dirty="0" err="1" smtClean="0"/>
              <a:t>নিয়ে</a:t>
            </a:r>
            <a:r>
              <a:rPr lang="en-US" baseline="0" dirty="0" smtClean="0"/>
              <a:t> </a:t>
            </a:r>
            <a:r>
              <a:rPr lang="en-US" baseline="0" dirty="0" err="1" smtClean="0"/>
              <a:t>সম্পাদন</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27</a:t>
            </a:fld>
            <a:endParaRPr lang="en-US"/>
          </a:p>
        </p:txBody>
      </p:sp>
    </p:spTree>
    <p:extLst>
      <p:ext uri="{BB962C8B-B14F-4D97-AF65-F5344CB8AC3E}">
        <p14:creationId xmlns:p14="http://schemas.microsoft.com/office/powerpoint/2010/main" val="1140884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আবার আপনাদের সাথে দেখা হবে। নিজের কলাকৌশল ব্যবহার করার জন্য  আপনাকে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baseline="0" dirty="0" smtClean="0"/>
              <a:t> টি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r>
              <a:rPr lang="en-US" baseline="0" dirty="0" err="1" smtClean="0"/>
              <a:t>দেখালে</a:t>
            </a:r>
            <a:r>
              <a:rPr lang="en-US" baseline="0" dirty="0" smtClean="0"/>
              <a:t> </a:t>
            </a:r>
            <a:r>
              <a:rPr lang="en-US" baseline="0" dirty="0" err="1" smtClean="0"/>
              <a:t>বেশি</a:t>
            </a:r>
            <a:r>
              <a:rPr lang="en-US" baseline="0" dirty="0" smtClean="0"/>
              <a:t> </a:t>
            </a:r>
            <a:r>
              <a:rPr lang="en-US" baseline="0" dirty="0" err="1" smtClean="0"/>
              <a:t>সময়</a:t>
            </a:r>
            <a:r>
              <a:rPr lang="en-US" baseline="0" dirty="0" smtClean="0"/>
              <a:t> </a:t>
            </a:r>
            <a:r>
              <a:rPr lang="en-US" baseline="0" dirty="0" err="1" smtClean="0"/>
              <a:t>দেখাবেন</a:t>
            </a:r>
            <a:r>
              <a:rPr lang="en-US" baseline="0" dirty="0" smtClean="0"/>
              <a:t> </a:t>
            </a:r>
            <a:r>
              <a:rPr lang="en-US" baseline="0" dirty="0" err="1" smtClean="0"/>
              <a:t>না</a:t>
            </a:r>
            <a:r>
              <a:rPr lang="en-US" baseline="0" dirty="0" smtClean="0"/>
              <a:t>, </a:t>
            </a:r>
            <a:r>
              <a:rPr lang="en-US" baseline="0" dirty="0" err="1" smtClean="0"/>
              <a:t>সময়</a:t>
            </a:r>
            <a:r>
              <a:rPr lang="en-US" baseline="0" dirty="0" smtClean="0"/>
              <a:t> </a:t>
            </a:r>
            <a:r>
              <a:rPr lang="en-US" baseline="0" dirty="0" err="1" smtClean="0"/>
              <a:t>নষ্ট</a:t>
            </a:r>
            <a:r>
              <a:rPr lang="en-US" baseline="0" dirty="0" smtClean="0"/>
              <a:t> </a:t>
            </a:r>
            <a:r>
              <a:rPr lang="en-US" baseline="0" dirty="0" err="1" smtClean="0"/>
              <a:t>করা</a:t>
            </a:r>
            <a:r>
              <a:rPr lang="en-US" baseline="0" dirty="0" smtClean="0"/>
              <a:t> </a:t>
            </a:r>
            <a:r>
              <a:rPr lang="en-US" baseline="0" dirty="0" err="1" smtClean="0"/>
              <a:t>যাবে</a:t>
            </a:r>
            <a:r>
              <a:rPr lang="en-US" baseline="0" dirty="0" smtClean="0"/>
              <a:t> </a:t>
            </a:r>
            <a:r>
              <a:rPr lang="en-US" baseline="0" dirty="0" err="1" smtClean="0"/>
              <a:t>না</a:t>
            </a:r>
            <a:r>
              <a:rPr lang="en-US" baseline="0" dirty="0" smtClean="0"/>
              <a:t>। </a:t>
            </a:r>
            <a:endParaRPr lang="en-IN" dirty="0" smtClean="0"/>
          </a:p>
        </p:txBody>
      </p:sp>
      <p:sp>
        <p:nvSpPr>
          <p:cNvPr id="4" name="Slide Number Placeholder 3"/>
          <p:cNvSpPr>
            <a:spLocks noGrp="1"/>
          </p:cNvSpPr>
          <p:nvPr>
            <p:ph type="sldNum" sz="quarter" idx="10"/>
          </p:nvPr>
        </p:nvSpPr>
        <p:spPr/>
        <p:txBody>
          <a:bodyPr/>
          <a:lstStyle/>
          <a:p>
            <a:fld id="{6682791C-611B-4ECD-8A98-13C4886B2E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আপনারা এখানে লালশাক চাষের জন্য অন্য কোনো ছবি ব্যাবহার করতে পারেন। তবে যে ছবিটি ব্যবহার করবেন তাতে যেন শিক্ষার্থীদের নিকট থেকে উত্তর আসে যে </a:t>
            </a:r>
            <a:r>
              <a:rPr lang="bn-BD" sz="1200" dirty="0" smtClean="0">
                <a:latin typeface="NikoshBAN" pitchFamily="2" charset="0"/>
                <a:cs typeface="NikoshBAN" pitchFamily="2" charset="0"/>
              </a:rPr>
              <a:t>লালশাক</a:t>
            </a:r>
            <a:r>
              <a:rPr lang="bn-BD" sz="1200" baseline="0" dirty="0" smtClean="0">
                <a:latin typeface="NikoshBAN" pitchFamily="2" charset="0"/>
                <a:cs typeface="NikoshBAN" pitchFamily="2" charset="0"/>
              </a:rPr>
              <a:t> চাষ সম্পর্কে উত্তর আসে।</a:t>
            </a: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শিক্ষার্থীদেরকে</a:t>
            </a:r>
            <a:r>
              <a:rPr lang="bn-BD" baseline="0" dirty="0" smtClean="0">
                <a:latin typeface="NikoshBAN" pitchFamily="2" charset="0"/>
                <a:cs typeface="NikoshBAN" pitchFamily="2" charset="0"/>
              </a:rPr>
              <a:t> প্রশ্ন করে তাদের মুখ থেকে লালশাক উৎপাদন কথাটি বের করতে হবে।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t>শিক্ষক নিজ দক্ষতার দ্বারা নিজ কৌশলে পাঠ ঘোষনা করবেন। তারপর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লালশাক</a:t>
            </a:r>
            <a:r>
              <a:rPr lang="bn-BD" baseline="0" dirty="0" smtClean="0"/>
              <a:t> ও এর গুনাগুন সম্পর্কে বিস্তারিত ভাবে ক্লাসে আলোচনা </a:t>
            </a:r>
            <a:r>
              <a:rPr lang="bn-BD" baseline="0" smtClean="0"/>
              <a:t>করবেন। </a:t>
            </a:r>
            <a:endParaRPr lang="bn-BD" baseline="0" dirty="0" smtClean="0"/>
          </a:p>
          <a:p>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8</a:t>
            </a:fld>
            <a:endParaRPr lang="en-US"/>
          </a:p>
        </p:txBody>
      </p:sp>
    </p:spTree>
    <p:extLst>
      <p:ext uri="{BB962C8B-B14F-4D97-AF65-F5344CB8AC3E}">
        <p14:creationId xmlns:p14="http://schemas.microsoft.com/office/powerpoint/2010/main" val="318513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বেলে-</a:t>
            </a:r>
            <a:r>
              <a:rPr lang="bn-BD" baseline="0" dirty="0" smtClean="0"/>
              <a:t> দোআঁশ মাটি ও  দোআঁশ মাটির নমুনা দেখাতে পারেন।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9</a:t>
            </a:fld>
            <a:endParaRPr lang="en-US"/>
          </a:p>
        </p:txBody>
      </p:sp>
    </p:spTree>
    <p:extLst>
      <p:ext uri="{BB962C8B-B14F-4D97-AF65-F5344CB8AC3E}">
        <p14:creationId xmlns:p14="http://schemas.microsoft.com/office/powerpoint/2010/main" val="318513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593FA-DF56-4CC4-B9AE-577792461F2E}"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E8D8E-D446-4793-8026-A39250D208DF}"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92467-4758-4A17-A7E2-6EC44026EE59}"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E0939-6BBA-4EF4-A74C-4A57C9485542}"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54CC0-E062-4665-BE85-E0E8AE1F0A25}"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45D63-EA1B-4D36-867B-5E94E5AF271A}"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94BAF-4C42-47F3-B5B7-904B59CD5665}" type="datetime1">
              <a:rPr lang="en-US" smtClean="0"/>
              <a:pPr/>
              <a:t>8/6/2016</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a:p>
        </p:txBody>
      </p:sp>
      <p:sp>
        <p:nvSpPr>
          <p:cNvPr id="9" name="Slide Number Placeholder 8"/>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A4E0F-CD2A-4D0F-9169-FCCF28C1CDA7}" type="datetime1">
              <a:rPr lang="en-US" smtClean="0"/>
              <a:pPr/>
              <a:t>8/6/2016</a:t>
            </a:fld>
            <a:endParaRPr lang="en-US"/>
          </a:p>
        </p:txBody>
      </p:sp>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9EDF3-0E93-4271-8A65-E4034F7D0C4A}" type="datetime1">
              <a:rPr lang="en-US" smtClean="0"/>
              <a:pPr/>
              <a:t>8/6/2016</a:t>
            </a:fld>
            <a:endParaRPr lang="en-US"/>
          </a:p>
        </p:txBody>
      </p:sp>
      <p:sp>
        <p:nvSpPr>
          <p:cNvPr id="3" name="Footer Placeholder 2"/>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FA0DD-1E7B-4133-B40B-1C45D5E84DE1}"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F034F-68E5-47B9-BFD0-5EB02F97698A}"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F2D4D-CB4E-49DC-834D-F22BDF615921}" type="datetime1">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 cl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DCB80-3730-4552-B5D3-4F14A43468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পাঠটি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err="1" smtClean="0">
                <a:solidFill>
                  <a:schemeClr val="tx1"/>
                </a:solidFill>
                <a:latin typeface="NikoshBAN" panose="02000000000000000000" pitchFamily="2" charset="0"/>
                <a:cs typeface="NikoshBAN" panose="02000000000000000000" pitchFamily="2" charset="0"/>
              </a:rPr>
              <a:t>কক্ষে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প্রয়োজনীয়</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প্রতিটি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স্লাইডের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নিচে</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অর্থা</a:t>
            </a:r>
            <a:r>
              <a:rPr lang="en-US" sz="2800" dirty="0">
                <a:solidFill>
                  <a:schemeClr val="tx1"/>
                </a:solidFill>
                <a:latin typeface="NikoshBAN" panose="02000000000000000000" pitchFamily="2" charset="0"/>
                <a:cs typeface="NikoshBAN" panose="02000000000000000000" pitchFamily="2" charset="0"/>
              </a:rPr>
              <a:t>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err="1">
                <a:solidFill>
                  <a:schemeClr val="tx1"/>
                </a:solidFill>
                <a:latin typeface="NikoshBAN" panose="02000000000000000000" pitchFamily="2" charset="0"/>
                <a:cs typeface="NikoshBAN" panose="02000000000000000000" pitchFamily="2" charset="0"/>
              </a:rPr>
              <a:t>সংযোজন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err="1" smtClean="0">
                <a:solidFill>
                  <a:schemeClr val="tx1"/>
                </a:solidFill>
                <a:latin typeface="NikoshBAN" panose="02000000000000000000" pitchFamily="2" charset="0"/>
                <a:cs typeface="NikoshBAN" panose="02000000000000000000" pitchFamily="2" charset="0"/>
              </a:rPr>
              <a:t>পাঠটি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উল্লেখিত</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a:t>
            </a:r>
            <a:r>
              <a:rPr lang="bn-BD" sz="2800" dirty="0" smtClean="0">
                <a:solidFill>
                  <a:schemeClr val="tx1"/>
                </a:solidFill>
                <a:latin typeface="NikoshBAN" panose="02000000000000000000" pitchFamily="2" charset="0"/>
                <a:cs typeface="NikoshBAN" panose="02000000000000000000" pitchFamily="2" charset="0"/>
              </a:rPr>
              <a:t>শিক্ষকগ</a:t>
            </a:r>
            <a:r>
              <a:rPr lang="bn-IN" sz="2800" dirty="0" smtClean="0">
                <a:solidFill>
                  <a:schemeClr val="tx1"/>
                </a:solidFill>
                <a:latin typeface="NikoshBAN" panose="02000000000000000000" pitchFamily="2" charset="0"/>
                <a:cs typeface="NikoshBAN" panose="02000000000000000000" pitchFamily="2" charset="0"/>
              </a:rPr>
              <a:t>ণ </a:t>
            </a:r>
            <a:r>
              <a:rPr lang="bn-BD" sz="2800" dirty="0" smtClean="0">
                <a:solidFill>
                  <a:schemeClr val="tx1"/>
                </a:solidFill>
                <a:latin typeface="NikoshBAN" panose="02000000000000000000" pitchFamily="2" charset="0"/>
                <a:cs typeface="NikoshBAN" panose="02000000000000000000" pitchFamily="2" charset="0"/>
              </a:rPr>
              <a:t>প্রয়োজনবোধে </a:t>
            </a:r>
            <a:r>
              <a:rPr lang="bn-BD" sz="2800" dirty="0" smtClean="0">
                <a:solidFill>
                  <a:schemeClr val="tx1"/>
                </a:solidFill>
                <a:latin typeface="NikoshBAN" panose="02000000000000000000" pitchFamily="2" charset="0"/>
                <a:cs typeface="NikoshBAN" panose="02000000000000000000" pitchFamily="2" charset="0"/>
              </a:rPr>
              <a:t>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838200"/>
            <a:ext cx="4852658" cy="783193"/>
          </a:xfrm>
          <a:prstGeom prst="round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itchFamily="2" charset="0"/>
              </a:rPr>
              <a:t>লালশাকের উন্নত জাত </a:t>
            </a:r>
            <a:endParaRPr lang="bn-BD" sz="4000" b="1" dirty="0">
              <a:latin typeface="NikoshBAN" panose="02000000000000000000" pitchFamily="2" charset="0"/>
              <a:cs typeface="NikoshBAN" pitchFamily="2" charset="0"/>
            </a:endParaRPr>
          </a:p>
        </p:txBody>
      </p:sp>
      <p:cxnSp>
        <p:nvCxnSpPr>
          <p:cNvPr id="5" name="Straight Connector 4"/>
          <p:cNvCxnSpPr>
            <a:stCxn id="22" idx="1"/>
          </p:cNvCxnSpPr>
          <p:nvPr/>
        </p:nvCxnSpPr>
        <p:spPr>
          <a:xfrm rot="5400000" flipH="1" flipV="1">
            <a:off x="4616284" y="-133647"/>
            <a:ext cx="794" cy="4382889"/>
          </a:xfrm>
          <a:prstGeom prst="line">
            <a:avLst/>
          </a:prstGeom>
          <a:ln/>
        </p:spPr>
        <p:style>
          <a:lnRef idx="2">
            <a:schemeClr val="accent5"/>
          </a:lnRef>
          <a:fillRef idx="0">
            <a:schemeClr val="accent5"/>
          </a:fillRef>
          <a:effectRef idx="1">
            <a:schemeClr val="accent5"/>
          </a:effectRef>
          <a:fontRef idx="minor">
            <a:schemeClr val="tx1"/>
          </a:fontRef>
        </p:style>
      </p:cxnSp>
      <p:sp>
        <p:nvSpPr>
          <p:cNvPr id="6" name="Right Arrow 5"/>
          <p:cNvSpPr/>
          <p:nvPr/>
        </p:nvSpPr>
        <p:spPr>
          <a:xfrm rot="5400000">
            <a:off x="4478937" y="1753518"/>
            <a:ext cx="304800" cy="150565"/>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p:cNvSpPr txBox="1"/>
          <p:nvPr/>
        </p:nvSpPr>
        <p:spPr>
          <a:xfrm>
            <a:off x="5410200"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বারি লালশাক ১ </a:t>
            </a:r>
            <a:endParaRPr lang="en-US" sz="2800" b="1" dirty="0">
              <a:solidFill>
                <a:schemeClr val="tx2">
                  <a:lumMod val="50000"/>
                </a:schemeClr>
              </a:solidFill>
              <a:latin typeface="NikoshBAN" pitchFamily="2" charset="0"/>
              <a:cs typeface="NikoshBAN" pitchFamily="2" charset="0"/>
            </a:endParaRPr>
          </a:p>
        </p:txBody>
      </p:sp>
      <p:sp>
        <p:nvSpPr>
          <p:cNvPr id="18" name="Right Arrow 17"/>
          <p:cNvSpPr/>
          <p:nvPr/>
        </p:nvSpPr>
        <p:spPr>
          <a:xfrm rot="5400000">
            <a:off x="6654932" y="2147557"/>
            <a:ext cx="304800" cy="126073"/>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22" name="Right Arrow 21"/>
          <p:cNvSpPr/>
          <p:nvPr/>
        </p:nvSpPr>
        <p:spPr>
          <a:xfrm rot="5400000">
            <a:off x="2272837" y="2147557"/>
            <a:ext cx="304800" cy="126073"/>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23" name="TextBox 22"/>
          <p:cNvSpPr txBox="1"/>
          <p:nvPr/>
        </p:nvSpPr>
        <p:spPr>
          <a:xfrm>
            <a:off x="1054431"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আলতাপাটি   </a:t>
            </a:r>
            <a:endParaRPr lang="en-US" sz="2800" b="1" dirty="0">
              <a:solidFill>
                <a:schemeClr val="tx2">
                  <a:lumMod val="50000"/>
                </a:schemeClr>
              </a:solidFill>
              <a:latin typeface="NikoshBAN" pitchFamily="2" charset="0"/>
              <a:cs typeface="NikoshBAN" pitchFamily="2" charset="0"/>
            </a:endParaRPr>
          </a:p>
        </p:txBody>
      </p:sp>
      <p:sp>
        <p:nvSpPr>
          <p:cNvPr id="32" name="Slide Number Placeholder 31"/>
          <p:cNvSpPr>
            <a:spLocks noGrp="1"/>
          </p:cNvSpPr>
          <p:nvPr>
            <p:ph type="sldNum" sz="quarter" idx="12"/>
          </p:nvPr>
        </p:nvSpPr>
        <p:spPr>
          <a:xfrm>
            <a:off x="6605257" y="5871441"/>
            <a:ext cx="2133600" cy="365125"/>
          </a:xfrm>
        </p:spPr>
        <p:txBody>
          <a:bodyPr/>
          <a:lstStyle/>
          <a:p>
            <a:fld id="{B6F15528-21DE-4FAA-801E-634DDDAF4B2B}" type="slidenum">
              <a:rPr lang="en-US" smtClean="0"/>
              <a:pPr/>
              <a:t>10</a:t>
            </a:fld>
            <a:endParaRPr lang="en-US"/>
          </a:p>
        </p:txBody>
      </p:sp>
      <p:pic>
        <p:nvPicPr>
          <p:cNvPr id="4" name="Picture 3"/>
          <p:cNvPicPr>
            <a:picLocks noChangeAspect="1"/>
          </p:cNvPicPr>
          <p:nvPr/>
        </p:nvPicPr>
        <p:blipFill>
          <a:blip r:embed="rId3"/>
          <a:stretch>
            <a:fillRect/>
          </a:stretch>
        </p:blipFill>
        <p:spPr>
          <a:xfrm>
            <a:off x="533402" y="3255407"/>
            <a:ext cx="3809998" cy="2857494"/>
          </a:xfrm>
          <a:prstGeom prst="roundRect">
            <a:avLst/>
          </a:prstGeom>
          <a:ln w="28575">
            <a:solidFill>
              <a:srgbClr val="7030A0"/>
            </a:solidFill>
          </a:ln>
        </p:spPr>
      </p:pic>
      <p:pic>
        <p:nvPicPr>
          <p:cNvPr id="11" name="Picture 10"/>
          <p:cNvPicPr>
            <a:picLocks noChangeAspect="1"/>
          </p:cNvPicPr>
          <p:nvPr/>
        </p:nvPicPr>
        <p:blipFill>
          <a:blip r:embed="rId4"/>
          <a:stretch>
            <a:fillRect/>
          </a:stretch>
        </p:blipFill>
        <p:spPr>
          <a:xfrm>
            <a:off x="4876800" y="3255407"/>
            <a:ext cx="3768958" cy="2819400"/>
          </a:xfrm>
          <a:prstGeom prst="roundRect">
            <a:avLst/>
          </a:prstGeom>
          <a:ln w="28575">
            <a:solidFill>
              <a:srgbClr val="7030A0"/>
            </a:solidFill>
          </a:ln>
        </p:spPr>
      </p:pic>
      <p:sp>
        <p:nvSpPr>
          <p:cNvPr id="12" name="Footer Placeholder 11"/>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out)">
                                      <p:cBhvr>
                                        <p:cTn id="15" dur="2000"/>
                                        <p:tgtEl>
                                          <p:spTgt spid="23"/>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2" presetClass="entr" presetSubtype="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7" grpId="0" animBg="1"/>
      <p:bldP spid="18"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438275" y="1412534"/>
            <a:ext cx="6334125" cy="3769066"/>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762000" y="5334000"/>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3200" dirty="0" smtClean="0">
                <a:latin typeface="NikoshBAN" pitchFamily="2" charset="0"/>
                <a:cs typeface="NikoshBAN" pitchFamily="2" charset="0"/>
              </a:rPr>
              <a:t>বৈশিষ্ট্য সহ লালশাক চাষের বিভিন্ন জাতের নাম লেখ</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at.jpg"/>
          <p:cNvPicPr>
            <a:picLocks noChangeAspect="1"/>
          </p:cNvPicPr>
          <p:nvPr/>
        </p:nvPicPr>
        <p:blipFill>
          <a:blip r:embed="rId3" cstate="print"/>
          <a:srcRect l="6452" t="28571" r="9677" b="10204"/>
          <a:stretch>
            <a:fillRect/>
          </a:stretch>
        </p:blipFill>
        <p:spPr>
          <a:xfrm>
            <a:off x="304800" y="1600200"/>
            <a:ext cx="4176584" cy="2971800"/>
          </a:xfrm>
          <a:prstGeom prst="roundRect">
            <a:avLst/>
          </a:prstGeom>
          <a:ln>
            <a:solidFill>
              <a:srgbClr val="7030A0"/>
            </a:solidFill>
          </a:ln>
        </p:spPr>
      </p:pic>
      <p:pic>
        <p:nvPicPr>
          <p:cNvPr id="2" name="Picture 1" descr="1-a.jpg"/>
          <p:cNvPicPr>
            <a:picLocks noChangeAspect="1"/>
          </p:cNvPicPr>
          <p:nvPr/>
        </p:nvPicPr>
        <p:blipFill>
          <a:blip r:embed="rId4"/>
          <a:stretch>
            <a:fillRect/>
          </a:stretch>
        </p:blipFill>
        <p:spPr>
          <a:xfrm>
            <a:off x="4662616" y="1600200"/>
            <a:ext cx="4176584" cy="2971800"/>
          </a:xfrm>
          <a:prstGeom prst="roundRect">
            <a:avLst/>
          </a:prstGeom>
          <a:ln>
            <a:solidFill>
              <a:srgbClr val="7030A0"/>
            </a:solidFill>
          </a:ln>
        </p:spPr>
      </p:pic>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জমি তৈরি</a:t>
            </a:r>
            <a:endParaRPr lang="en-US" sz="3200" dirty="0">
              <a:latin typeface="NikoshBAN" pitchFamily="2" charset="0"/>
              <a:cs typeface="NikoshBAN" pitchFamily="2" charset="0"/>
            </a:endParaRPr>
          </a:p>
        </p:txBody>
      </p:sp>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বপনের পূর্বে ৪-৫ টি চাষ দিয়ে জমি ঝুরঝুরা করতে হবে।</a:t>
            </a:r>
            <a:endParaRPr lang="en-US" sz="32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E4BDCB80-3730-4552-B5D3-4F14A43468BF}"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5313423"/>
              </p:ext>
            </p:extLst>
          </p:nvPr>
        </p:nvGraphicFramePr>
        <p:xfrm>
          <a:off x="609600" y="1517244"/>
          <a:ext cx="8001001" cy="4426356"/>
        </p:xfrm>
        <a:graphic>
          <a:graphicData uri="http://schemas.openxmlformats.org/drawingml/2006/table">
            <a:tbl>
              <a:tblPr firstRow="1" firstCol="1" lastRow="1" lastCol="1" bandRow="1" bandCol="1">
                <a:tableStyleId>{5A111915-BE36-4E01-A7E5-04B1672EAD32}</a:tableStyleId>
              </a:tblPr>
              <a:tblGrid>
                <a:gridCol w="2286000"/>
                <a:gridCol w="2057400"/>
                <a:gridCol w="3657601"/>
              </a:tblGrid>
              <a:tr h="533399">
                <a:tc>
                  <a:txBody>
                    <a:bodyPr/>
                    <a:lstStyle/>
                    <a:p>
                      <a:pPr algn="ctr"/>
                      <a:r>
                        <a:rPr lang="bn-BD" sz="3200" b="1" dirty="0" smtClean="0">
                          <a:solidFill>
                            <a:schemeClr val="tx1"/>
                          </a:solidFill>
                          <a:latin typeface="NikoshBAN" pitchFamily="2" charset="0"/>
                          <a:cs typeface="NikoshBAN" pitchFamily="2" charset="0"/>
                        </a:rPr>
                        <a:t>সারের নাম </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সারের </a:t>
                      </a:r>
                      <a:r>
                        <a:rPr lang="bn-BD" sz="2800" b="1" dirty="0" smtClean="0">
                          <a:solidFill>
                            <a:schemeClr val="tx1"/>
                          </a:solidFill>
                          <a:latin typeface="NikoshBAN" pitchFamily="2" charset="0"/>
                          <a:cs typeface="NikoshBAN" pitchFamily="2" charset="0"/>
                        </a:rPr>
                        <a:t>পরিমা</a:t>
                      </a:r>
                      <a:r>
                        <a:rPr lang="bn-IN" sz="2800" b="1" dirty="0" smtClean="0">
                          <a:solidFill>
                            <a:schemeClr val="tx1"/>
                          </a:solidFill>
                          <a:latin typeface="NikoshBAN" pitchFamily="2" charset="0"/>
                          <a:cs typeface="NikoshBAN" pitchFamily="2" charset="0"/>
                        </a:rPr>
                        <a:t>ণ</a:t>
                      </a:r>
                      <a:r>
                        <a:rPr lang="bn-BD" sz="2800" b="1" dirty="0" smtClean="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শতক</a:t>
                      </a:r>
                      <a:r>
                        <a:rPr lang="bn-BD"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IN" sz="2800" b="1" dirty="0" smtClean="0">
                          <a:solidFill>
                            <a:schemeClr val="tx1"/>
                          </a:solidFill>
                          <a:latin typeface="NikoshBAN" pitchFamily="2" charset="0"/>
                          <a:cs typeface="NikoshBAN" pitchFamily="2" charset="0"/>
                        </a:rPr>
                        <a:t>প্রয়োগের </a:t>
                      </a:r>
                      <a:r>
                        <a:rPr lang="bn-BD" sz="2800" b="1" dirty="0" smtClean="0">
                          <a:solidFill>
                            <a:schemeClr val="tx1"/>
                          </a:solidFill>
                          <a:latin typeface="NikoshBAN" pitchFamily="2" charset="0"/>
                          <a:cs typeface="NikoshBAN" pitchFamily="2" charset="0"/>
                        </a:rPr>
                        <a:t>সময় </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563396">
                <a:tc>
                  <a:txBody>
                    <a:bodyPr/>
                    <a:lstStyle/>
                    <a:p>
                      <a:pPr algn="ctr"/>
                      <a:r>
                        <a:rPr lang="bn-BD" sz="3200" b="1" dirty="0" smtClean="0">
                          <a:solidFill>
                            <a:schemeClr val="tx1"/>
                          </a:solidFill>
                          <a:latin typeface="NikoshBAN" pitchFamily="2" charset="0"/>
                          <a:cs typeface="NikoshBAN" pitchFamily="2" charset="0"/>
                        </a:rPr>
                        <a:t>গোবর সার</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৪০ কেজি</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563396">
                <a:tc>
                  <a:txBody>
                    <a:bodyPr/>
                    <a:lstStyle/>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ইউরিয়া</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৪০০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এবং</a:t>
                      </a:r>
                    </a:p>
                    <a:p>
                      <a:pPr algn="ctr"/>
                      <a:r>
                        <a:rPr lang="bn-BD" sz="3200" b="1" dirty="0" smtClean="0">
                          <a:solidFill>
                            <a:schemeClr val="tx1"/>
                          </a:solidFill>
                          <a:latin typeface="NikoshBAN" pitchFamily="2" charset="0"/>
                          <a:cs typeface="NikoshBAN" pitchFamily="2" charset="0"/>
                        </a:rPr>
                        <a:t>চারা</a:t>
                      </a:r>
                      <a:r>
                        <a:rPr lang="bn-BD" sz="3200" b="1" baseline="0" dirty="0" smtClean="0">
                          <a:solidFill>
                            <a:schemeClr val="tx1"/>
                          </a:solidFill>
                          <a:latin typeface="NikoshBAN" pitchFamily="2" charset="0"/>
                          <a:cs typeface="NikoshBAN" pitchFamily="2" charset="0"/>
                        </a:rPr>
                        <a:t> গজানোর ৭দিন পরপর </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43458">
                <a:tc>
                  <a:txBody>
                    <a:bodyPr/>
                    <a:lstStyle/>
                    <a:p>
                      <a:pPr algn="ctr"/>
                      <a:r>
                        <a:rPr lang="bn-BD" sz="3200" b="1" dirty="0" smtClean="0">
                          <a:solidFill>
                            <a:schemeClr val="tx1"/>
                          </a:solidFill>
                          <a:latin typeface="NikoshBAN" pitchFamily="2" charset="0"/>
                          <a:cs typeface="NikoshBAN" pitchFamily="2" charset="0"/>
                        </a:rPr>
                        <a:t>টিএসপি</a:t>
                      </a:r>
                      <a:r>
                        <a:rPr lang="bn-BD" sz="3200" b="1" baseline="0"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৩০০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43458">
                <a:tc>
                  <a:txBody>
                    <a:bodyPr/>
                    <a:lstStyle/>
                    <a:p>
                      <a:pPr algn="ctr"/>
                      <a:r>
                        <a:rPr lang="bn-BD" sz="3200" b="1" dirty="0" smtClean="0">
                          <a:solidFill>
                            <a:schemeClr val="tx1"/>
                          </a:solidFill>
                          <a:latin typeface="NikoshBAN" pitchFamily="2" charset="0"/>
                          <a:cs typeface="NikoshBAN" pitchFamily="2" charset="0"/>
                        </a:rPr>
                        <a:t>এমপি</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২৫০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12" name="TextBox 11"/>
          <p:cNvSpPr txBox="1"/>
          <p:nvPr/>
        </p:nvSpPr>
        <p:spPr>
          <a:xfrm>
            <a:off x="1295400" y="504111"/>
            <a:ext cx="6477000" cy="71508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লালশাকের জমিতে সার প্রয়োগের </a:t>
            </a:r>
            <a:r>
              <a:rPr lang="bn-BD" sz="3600" b="1" dirty="0" smtClean="0">
                <a:latin typeface="NikoshBAN" pitchFamily="2" charset="0"/>
                <a:cs typeface="NikoshBAN" pitchFamily="2" charset="0"/>
              </a:rPr>
              <a:t>পরিমা</a:t>
            </a:r>
            <a:r>
              <a:rPr lang="bn-IN" sz="3600" b="1" dirty="0" smtClean="0">
                <a:latin typeface="NikoshBAN" pitchFamily="2" charset="0"/>
                <a:cs typeface="NikoshBAN" pitchFamily="2" charset="0"/>
              </a:rPr>
              <a:t>ণ</a:t>
            </a:r>
            <a:endParaRPr lang="en-US" sz="3600" b="1"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12CF4F74-C24C-4DBC-A93A-AB35CB314D07}"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447801" y="1371600"/>
            <a:ext cx="6248400" cy="365760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914400" y="53340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লালশাকের জমি কীভাবে তৈরি করা হয়?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at.jpg"/>
          <p:cNvPicPr>
            <a:picLocks noChangeAspect="1"/>
          </p:cNvPicPr>
          <p:nvPr/>
        </p:nvPicPr>
        <p:blipFill>
          <a:blip r:embed="rId3"/>
          <a:stretch>
            <a:fillRect/>
          </a:stretch>
        </p:blipFill>
        <p:spPr>
          <a:xfrm>
            <a:off x="304800" y="1752600"/>
            <a:ext cx="4191000" cy="2971800"/>
          </a:xfrm>
          <a:prstGeom prst="roundRect">
            <a:avLst/>
          </a:prstGeom>
          <a:ln>
            <a:solidFill>
              <a:srgbClr val="7030A0"/>
            </a:solidFill>
          </a:ln>
        </p:spPr>
      </p:pic>
      <p:pic>
        <p:nvPicPr>
          <p:cNvPr id="2" name="Picture 1" descr="1-a.jpg"/>
          <p:cNvPicPr>
            <a:picLocks noChangeAspect="1"/>
          </p:cNvPicPr>
          <p:nvPr/>
        </p:nvPicPr>
        <p:blipFill>
          <a:blip r:embed="rId4"/>
          <a:stretch>
            <a:fillRect/>
          </a:stretch>
        </p:blipFill>
        <p:spPr>
          <a:xfrm>
            <a:off x="4586416" y="1752600"/>
            <a:ext cx="4176584" cy="2971800"/>
          </a:xfrm>
          <a:prstGeom prst="roundRect">
            <a:avLst/>
          </a:prstGeom>
          <a:ln>
            <a:solidFill>
              <a:srgbClr val="7030A0"/>
            </a:solidFill>
          </a:ln>
        </p:spPr>
      </p:pic>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a:t>
            </a:r>
            <a:endParaRPr lang="en-US" sz="3200" dirty="0">
              <a:latin typeface="NikoshBAN" pitchFamily="2" charset="0"/>
              <a:cs typeface="NikoshBAN" pitchFamily="2" charset="0"/>
            </a:endParaRPr>
          </a:p>
        </p:txBody>
      </p:sp>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লালশাকের বীজ ছিটিয়ে বা সারিতে বপন করা যায় </a:t>
            </a:r>
            <a:endParaRPr lang="en-US" sz="32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E4BDCB80-3730-4552-B5D3-4F14A43468BF}"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3"/>
          <a:srcRect t="29925"/>
          <a:stretch>
            <a:fillRect/>
          </a:stretch>
        </p:blipFill>
        <p:spPr>
          <a:xfrm>
            <a:off x="878870" y="1676400"/>
            <a:ext cx="7350730" cy="3410340"/>
          </a:xfrm>
          <a:prstGeom prst="roundRect">
            <a:avLst/>
          </a:prstGeom>
          <a:ln>
            <a:solidFill>
              <a:srgbClr val="7030A0"/>
            </a:solidFill>
          </a:ln>
        </p:spPr>
      </p:pic>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বর্ষাকালে বীজ বপন</a:t>
            </a:r>
            <a:endParaRPr lang="en-US" sz="3200" dirty="0">
              <a:latin typeface="NikoshBAN" pitchFamily="2" charset="0"/>
              <a:cs typeface="NikoshBAN" pitchFamily="2" charset="0"/>
            </a:endParaRPr>
          </a:p>
        </p:txBody>
      </p:sp>
      <p:sp>
        <p:nvSpPr>
          <p:cNvPr id="4" name="TextBox 3"/>
          <p:cNvSpPr txBox="1"/>
          <p:nvPr/>
        </p:nvSpPr>
        <p:spPr>
          <a:xfrm>
            <a:off x="1447800" y="5449014"/>
            <a:ext cx="63246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বর্ষাকালে বেড তৈরি করে বীজ বপন করতে হয়।</a:t>
            </a:r>
            <a:endParaRPr lang="en-US" sz="3200"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E4BDCB80-3730-4552-B5D3-4F14A43468BF}"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4114800"/>
            <a:ext cx="8458200"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Users\WIN\Pictures\sandy_loam.jpg"/>
          <p:cNvPicPr>
            <a:picLocks noChangeAspect="1" noChangeArrowheads="1"/>
          </p:cNvPicPr>
          <p:nvPr/>
        </p:nvPicPr>
        <p:blipFill>
          <a:blip r:embed="rId3"/>
          <a:srcRect b="69799"/>
          <a:stretch>
            <a:fillRect/>
          </a:stretch>
        </p:blipFill>
        <p:spPr bwMode="auto">
          <a:xfrm>
            <a:off x="990600" y="3352800"/>
            <a:ext cx="3248025" cy="762000"/>
          </a:xfrm>
          <a:prstGeom prst="trapezoid">
            <a:avLst>
              <a:gd name="adj" fmla="val 62556"/>
            </a:avLst>
          </a:prstGeom>
          <a:noFill/>
        </p:spPr>
      </p:pic>
      <p:pic>
        <p:nvPicPr>
          <p:cNvPr id="7" name="Picture 2" descr="C:\Users\WIN\Pictures\sandy_loam.jpg"/>
          <p:cNvPicPr>
            <a:picLocks noChangeAspect="1" noChangeArrowheads="1"/>
          </p:cNvPicPr>
          <p:nvPr/>
        </p:nvPicPr>
        <p:blipFill>
          <a:blip r:embed="rId3"/>
          <a:srcRect b="69799"/>
          <a:stretch>
            <a:fillRect/>
          </a:stretch>
        </p:blipFill>
        <p:spPr bwMode="auto">
          <a:xfrm>
            <a:off x="5438775" y="3352800"/>
            <a:ext cx="3248025" cy="762000"/>
          </a:xfrm>
          <a:prstGeom prst="trapezoid">
            <a:avLst>
              <a:gd name="adj" fmla="val 62556"/>
            </a:avLst>
          </a:prstGeom>
          <a:noFill/>
        </p:spPr>
      </p:pic>
      <p:cxnSp>
        <p:nvCxnSpPr>
          <p:cNvPr id="12" name="Straight Arrow Connector 11"/>
          <p:cNvCxnSpPr/>
          <p:nvPr/>
        </p:nvCxnSpPr>
        <p:spPr>
          <a:xfrm rot="5400000" flipH="1" flipV="1">
            <a:off x="570706" y="3695700"/>
            <a:ext cx="838200" cy="158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3429000"/>
            <a:ext cx="990600" cy="707886"/>
          </a:xfrm>
          <a:prstGeom prst="rect">
            <a:avLst/>
          </a:prstGeom>
          <a:noFill/>
        </p:spPr>
        <p:txBody>
          <a:bodyPr wrap="square" rtlCol="0">
            <a:spAutoFit/>
          </a:bodyPr>
          <a:lstStyle/>
          <a:p>
            <a:pPr algn="ctr"/>
            <a:r>
              <a:rPr lang="bn-BD" sz="2000" b="1" dirty="0" smtClean="0">
                <a:latin typeface="NikoshBAN" pitchFamily="2" charset="0"/>
                <a:cs typeface="NikoshBAN" pitchFamily="2" charset="0"/>
              </a:rPr>
              <a:t>১৫ সেমি </a:t>
            </a:r>
          </a:p>
          <a:p>
            <a:pPr algn="ctr"/>
            <a:r>
              <a:rPr lang="bn-BD" sz="2000" b="1" dirty="0" smtClean="0">
                <a:latin typeface="NikoshBAN" pitchFamily="2" charset="0"/>
                <a:cs typeface="NikoshBAN" pitchFamily="2" charset="0"/>
              </a:rPr>
              <a:t>উঁচু </a:t>
            </a:r>
            <a:endParaRPr lang="en-US" sz="2000" b="1" dirty="0">
              <a:latin typeface="NikoshBAN" pitchFamily="2" charset="0"/>
              <a:cs typeface="NikoshBAN" pitchFamily="2" charset="0"/>
            </a:endParaRPr>
          </a:p>
        </p:txBody>
      </p:sp>
      <p:cxnSp>
        <p:nvCxnSpPr>
          <p:cNvPr id="16" name="Straight Arrow Connector 15"/>
          <p:cNvCxnSpPr/>
          <p:nvPr/>
        </p:nvCxnSpPr>
        <p:spPr>
          <a:xfrm>
            <a:off x="4191000" y="4038600"/>
            <a:ext cx="1295400" cy="1588"/>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43400" y="3352800"/>
            <a:ext cx="990600" cy="707886"/>
          </a:xfrm>
          <a:prstGeom prst="rect">
            <a:avLst/>
          </a:prstGeom>
          <a:noFill/>
        </p:spPr>
        <p:txBody>
          <a:bodyPr wrap="square" rtlCol="0">
            <a:spAutoFit/>
          </a:bodyPr>
          <a:lstStyle/>
          <a:p>
            <a:pPr algn="ctr"/>
            <a:r>
              <a:rPr lang="bn-BD" sz="2000" b="1" dirty="0" smtClean="0">
                <a:latin typeface="NikoshBAN" pitchFamily="2" charset="0"/>
                <a:cs typeface="NikoshBAN" pitchFamily="2" charset="0"/>
              </a:rPr>
              <a:t>৩০ সেমি </a:t>
            </a:r>
          </a:p>
          <a:p>
            <a:pPr algn="ctr"/>
            <a:r>
              <a:rPr lang="bn-BD" sz="2000" b="1" dirty="0" smtClean="0">
                <a:latin typeface="NikoshBAN" pitchFamily="2" charset="0"/>
                <a:cs typeface="NikoshBAN" pitchFamily="2" charset="0"/>
              </a:rPr>
              <a:t>সেচ নালা</a:t>
            </a: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p:sp>
        <p:nvSpPr>
          <p:cNvPr id="21" name="TextBox 20"/>
          <p:cNvSpPr txBox="1"/>
          <p:nvPr/>
        </p:nvSpPr>
        <p:spPr>
          <a:xfrm>
            <a:off x="2286000" y="800814"/>
            <a:ext cx="4525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বপনের বেড তৈরি</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E4BDCB80-3730-4552-B5D3-4F14A43468BF}" type="slidenum">
              <a:rPr lang="en-US" smtClean="0"/>
              <a:pPr/>
              <a:t>17</a:t>
            </a:fld>
            <a:endParaRPr lang="en-US"/>
          </a:p>
        </p:txBody>
      </p:sp>
      <p:sp>
        <p:nvSpPr>
          <p:cNvPr id="11" name="Footer Placeholder 10"/>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3"/>
          <a:stretch>
            <a:fillRect/>
          </a:stretch>
        </p:blipFill>
        <p:spPr>
          <a:xfrm>
            <a:off x="685800" y="1676400"/>
            <a:ext cx="4495800" cy="3733800"/>
          </a:xfrm>
          <a:prstGeom prst="roundRect">
            <a:avLst/>
          </a:prstGeom>
          <a:ln>
            <a:solidFill>
              <a:srgbClr val="7030A0"/>
            </a:solidFill>
          </a:ln>
        </p:spPr>
      </p:pic>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সেচ প্রদান </a:t>
            </a:r>
            <a:endParaRPr lang="en-US" sz="3200"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E4BDCB80-3730-4552-B5D3-4F14A43468BF}"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Rounded Rectangle 6"/>
          <p:cNvSpPr/>
          <p:nvPr/>
        </p:nvSpPr>
        <p:spPr>
          <a:xfrm>
            <a:off x="5486400" y="1676400"/>
            <a:ext cx="32004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জমিতে পর্যাপ্ত </a:t>
            </a:r>
            <a:r>
              <a:rPr lang="bn-BD" sz="3600" dirty="0" smtClean="0">
                <a:latin typeface="NikoshBAN" pitchFamily="2" charset="0"/>
                <a:cs typeface="NikoshBAN" pitchFamily="2" charset="0"/>
              </a:rPr>
              <a:t>রস </a:t>
            </a:r>
            <a:r>
              <a:rPr lang="bn-BD" sz="3600" dirty="0" smtClean="0">
                <a:latin typeface="NikoshBAN" pitchFamily="2" charset="0"/>
                <a:cs typeface="NikoshBAN" pitchFamily="2" charset="0"/>
              </a:rPr>
              <a:t>না থাকলে বীজ বপনের পর সেচ দিতে হবে।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3"/>
          <a:stretch>
            <a:fillRect/>
          </a:stretch>
        </p:blipFill>
        <p:spPr>
          <a:xfrm>
            <a:off x="1183670" y="1295400"/>
            <a:ext cx="6741130" cy="3665352"/>
          </a:xfrm>
          <a:prstGeom prst="roundRect">
            <a:avLst/>
          </a:prstGeom>
          <a:ln>
            <a:solidFill>
              <a:srgbClr val="7030A0"/>
            </a:solidFill>
          </a:ln>
        </p:spPr>
      </p:pic>
      <p:sp>
        <p:nvSpPr>
          <p:cNvPr id="3" name="TextBox 2"/>
          <p:cNvSpPr txBox="1"/>
          <p:nvPr/>
        </p:nvSpPr>
        <p:spPr>
          <a:xfrm>
            <a:off x="3048000" y="4572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চারা পাতলা করা </a:t>
            </a:r>
            <a:endParaRPr lang="en-US" sz="3200" dirty="0">
              <a:latin typeface="NikoshBAN" pitchFamily="2" charset="0"/>
              <a:cs typeface="NikoshBAN" pitchFamily="2" charset="0"/>
            </a:endParaRPr>
          </a:p>
        </p:txBody>
      </p:sp>
      <p:sp>
        <p:nvSpPr>
          <p:cNvPr id="4" name="TextBox 3"/>
          <p:cNvSpPr txBox="1"/>
          <p:nvPr/>
        </p:nvSpPr>
        <p:spPr>
          <a:xfrm>
            <a:off x="685800" y="5105400"/>
            <a:ext cx="78486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গজানোর এক সপ্তাহ পর ৫সেমি অন্তর অন্তর গাছ রেখে অন্যান্য গাছ তুলে ফেলতে হবে। </a:t>
            </a:r>
            <a:endParaRPr lang="en-US" sz="3200"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E4BDCB80-3730-4552-B5D3-4F14A43468BF}"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4673" y="228601"/>
            <a:ext cx="7862254" cy="6400800"/>
          </a:xfrm>
          <a:prstGeom prst="roundRect">
            <a:avLst/>
          </a:prstGeom>
          <a:ln>
            <a:noFill/>
          </a:ln>
          <a:effectLst>
            <a:softEdge rad="112500"/>
          </a:effectLst>
        </p:spPr>
      </p:pic>
      <p:sp>
        <p:nvSpPr>
          <p:cNvPr id="2" name="TextBox 1"/>
          <p:cNvSpPr txBox="1"/>
          <p:nvPr/>
        </p:nvSpPr>
        <p:spPr>
          <a:xfrm>
            <a:off x="1447800" y="2773740"/>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gradFill>
                  <a:gsLst>
                    <a:gs pos="0">
                      <a:srgbClr val="FFEFD1"/>
                    </a:gs>
                    <a:gs pos="64999">
                      <a:srgbClr val="F0EBD5"/>
                    </a:gs>
                    <a:gs pos="100000">
                      <a:srgbClr val="D1C39F"/>
                    </a:gs>
                  </a:gsLst>
                  <a:lin ang="5400000" scaled="0"/>
                </a:gradFill>
                <a:effectLst>
                  <a:outerShdw blurRad="63500" dir="3600000" algn="tl" rotWithShape="0">
                    <a:srgbClr val="000000">
                      <a:alpha val="70000"/>
                    </a:srgbClr>
                  </a:outerShdw>
                </a:effectLst>
                <a:latin typeface="NikoshBAN" pitchFamily="2" charset="0"/>
                <a:cs typeface="NikoshBAN" pitchFamily="2" charset="0"/>
              </a:rPr>
              <a:t>স্বাগতম</a:t>
            </a:r>
            <a:r>
              <a:rPr lang="bn-BD" sz="19900" dirty="0" smtClean="0">
                <a:ln>
                  <a:solidFill>
                    <a:sysClr val="windowText" lastClr="000000"/>
                  </a:solidFill>
                </a:ln>
                <a:blipFill>
                  <a:blip r:embed="rId4"/>
                  <a:tile tx="0" ty="0" sx="100000" sy="100000" flip="none" algn="tl"/>
                </a:blipFill>
                <a:latin typeface="NikoshBAN" pitchFamily="2" charset="0"/>
                <a:cs typeface="NikoshBAN" pitchFamily="2" charset="0"/>
              </a:rPr>
              <a:t> </a:t>
            </a:r>
            <a:endParaRPr lang="en-US" sz="19900" dirty="0">
              <a:ln>
                <a:solidFill>
                  <a:sysClr val="windowText" lastClr="000000"/>
                </a:solidFill>
              </a:ln>
              <a:blipFill>
                <a:blip r:embed="rId4"/>
                <a:tile tx="0" ty="0" sx="100000" sy="100000" flip="none" algn="tl"/>
              </a:blip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at.jpg"/>
          <p:cNvPicPr>
            <a:picLocks noChangeAspect="1"/>
          </p:cNvPicPr>
          <p:nvPr/>
        </p:nvPicPr>
        <p:blipFill>
          <a:blip r:embed="rId2"/>
          <a:stretch>
            <a:fillRect/>
          </a:stretch>
        </p:blipFill>
        <p:spPr>
          <a:xfrm rot="5400000">
            <a:off x="-420349" y="2401548"/>
            <a:ext cx="3431495" cy="1371600"/>
          </a:xfrm>
          <a:prstGeom prst="roundRect">
            <a:avLst/>
          </a:prstGeom>
          <a:ln>
            <a:noFill/>
          </a:ln>
        </p:spPr>
      </p:pic>
      <p:pic>
        <p:nvPicPr>
          <p:cNvPr id="2" name="Picture 1" descr="1-a.jpg"/>
          <p:cNvPicPr>
            <a:picLocks noChangeAspect="1"/>
          </p:cNvPicPr>
          <p:nvPr/>
        </p:nvPicPr>
        <p:blipFill>
          <a:blip r:embed="rId3"/>
          <a:stretch>
            <a:fillRect/>
          </a:stretch>
        </p:blipFill>
        <p:spPr>
          <a:xfrm>
            <a:off x="2819400" y="1447800"/>
            <a:ext cx="5729416" cy="3353616"/>
          </a:xfrm>
          <a:prstGeom prst="roundRect">
            <a:avLst/>
          </a:prstGeom>
          <a:ln>
            <a:solidFill>
              <a:srgbClr val="7030A0"/>
            </a:solidFill>
          </a:ln>
        </p:spPr>
      </p:pic>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আগাছা পরিষ্কার</a:t>
            </a:r>
            <a:endParaRPr lang="en-US" sz="3200" dirty="0">
              <a:latin typeface="NikoshBAN" pitchFamily="2" charset="0"/>
              <a:cs typeface="NikoshBAN" pitchFamily="2" charset="0"/>
            </a:endParaRPr>
          </a:p>
        </p:txBody>
      </p:sp>
      <p:sp>
        <p:nvSpPr>
          <p:cNvPr id="5" name="TextBox 4"/>
          <p:cNvSpPr txBox="1"/>
          <p:nvPr/>
        </p:nvSpPr>
        <p:spPr>
          <a:xfrm>
            <a:off x="533400" y="5029200"/>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নিড়ানি দিয়ে আগাছা পরিষ্কার করতে হবে এবং সেচের পর মাটির চটা ভেঙ্গে দিতে হবে। </a:t>
            </a:r>
            <a:endParaRPr lang="en-US" sz="32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E4BDCB80-3730-4552-B5D3-4F14A43468BF}"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3"/>
          <a:stretch>
            <a:fillRect/>
          </a:stretch>
        </p:blipFill>
        <p:spPr>
          <a:xfrm>
            <a:off x="859462" y="1219200"/>
            <a:ext cx="7482549" cy="4991488"/>
          </a:xfrm>
          <a:prstGeom prst="roundRect">
            <a:avLst/>
          </a:prstGeom>
          <a:ln>
            <a:solidFill>
              <a:srgbClr val="7030A0"/>
            </a:solidFill>
          </a:ln>
        </p:spPr>
      </p:pic>
      <p:sp>
        <p:nvSpPr>
          <p:cNvPr id="3" name="TextBox 2"/>
          <p:cNvSpPr txBox="1"/>
          <p:nvPr/>
        </p:nvSpPr>
        <p:spPr>
          <a:xfrm>
            <a:off x="3048000" y="343614"/>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ফসল সংগ্রহ</a:t>
            </a:r>
            <a:endParaRPr lang="en-US" sz="32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E4BDCB80-3730-4552-B5D3-4F14A43468BF}"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jpg"/>
          <p:cNvPicPr>
            <a:picLocks noChangeAspect="1"/>
          </p:cNvPicPr>
          <p:nvPr/>
        </p:nvPicPr>
        <p:blipFill>
          <a:blip r:embed="rId3"/>
          <a:stretch>
            <a:fillRect/>
          </a:stretch>
        </p:blipFill>
        <p:spPr>
          <a:xfrm>
            <a:off x="685800" y="1828800"/>
            <a:ext cx="4495800" cy="3886200"/>
          </a:xfrm>
          <a:prstGeom prst="roundRect">
            <a:avLst/>
          </a:prstGeom>
          <a:ln>
            <a:solidFill>
              <a:srgbClr val="7030A0"/>
            </a:solidFill>
          </a:ln>
        </p:spPr>
      </p:pic>
      <p:sp>
        <p:nvSpPr>
          <p:cNvPr id="3" name="TextBox 2"/>
          <p:cNvSpPr txBox="1"/>
          <p:nvPr/>
        </p:nvSpPr>
        <p:spPr>
          <a:xfrm>
            <a:off x="3048000" y="533400"/>
            <a:ext cx="3001108"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ফলন</a:t>
            </a:r>
            <a:endParaRPr lang="en-US" sz="4400" dirty="0">
              <a:latin typeface="NikoshBAN" pitchFamily="2" charset="0"/>
              <a:cs typeface="NikoshBAN" pitchFamily="2" charset="0"/>
            </a:endParaRPr>
          </a:p>
        </p:txBody>
      </p:sp>
      <p:sp>
        <p:nvSpPr>
          <p:cNvPr id="4" name="TextBox 3"/>
          <p:cNvSpPr txBox="1"/>
          <p:nvPr/>
        </p:nvSpPr>
        <p:spPr>
          <a:xfrm>
            <a:off x="5334000" y="1905000"/>
            <a:ext cx="3429000" cy="378059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উন্নত পদ্ধতিতে চাষ করলে শতক প্রতি ৪৫-৫৫ কেজি লালশাক পাওয়া যায়। </a:t>
            </a:r>
            <a:endParaRPr lang="en-US" sz="4400"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E4BDCB80-3730-4552-B5D3-4F14A43468BF}"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smtClean="0">
                <a:latin typeface="NikoshBAN" pitchFamily="2" charset="0"/>
                <a:cs typeface="NikoshBAN" pitchFamily="2" charset="0"/>
              </a:rPr>
              <a:t>লালশাকের বীজ বপন করার জন্য আলোচনা করা হয়েছে এই পদ্ধতি ছাড়া আর কোন উপায়ে বীজ বপন করা যায়? পোস্টার কাগজে লিখে শ্রেণিতে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লালশাকের </a:t>
            </a:r>
            <a:r>
              <a:rPr lang="bn-BD" sz="2400" dirty="0" smtClean="0">
                <a:latin typeface="NikoshBAN" pitchFamily="2" charset="0"/>
                <a:cs typeface="NikoshBAN" pitchFamily="2" charset="0"/>
              </a:rPr>
              <a:t>জমি</a:t>
            </a:r>
            <a:r>
              <a:rPr lang="bn-IN" sz="2400" dirty="0" smtClean="0">
                <a:latin typeface="NikoshBAN" pitchFamily="2" charset="0"/>
                <a:cs typeface="NikoshBAN" pitchFamily="2" charset="0"/>
              </a:rPr>
              <a:t> </a:t>
            </a:r>
            <a:r>
              <a:rPr lang="bn-BD" sz="2400" dirty="0" smtClean="0">
                <a:latin typeface="NikoshBAN" pitchFamily="2" charset="0"/>
                <a:cs typeface="NikoshBAN" pitchFamily="2" charset="0"/>
              </a:rPr>
              <a:t>প্রস্তুতের </a:t>
            </a:r>
            <a:r>
              <a:rPr lang="bn-BD" sz="2400" dirty="0" smtClean="0">
                <a:latin typeface="NikoshBAN" pitchFamily="2" charset="0"/>
                <a:cs typeface="NikoshBAN" pitchFamily="2" charset="0"/>
              </a:rPr>
              <a:t>সময় শতক প্রতি কত কেজি গোবর দিতে হয়? </a:t>
            </a:r>
            <a:endParaRPr lang="en-US" sz="2400" dirty="0">
              <a:latin typeface="NikoshBAN" pitchFamily="2" charset="0"/>
              <a:cs typeface="NikoshBAN" pitchFamily="2" charset="0"/>
            </a:endParaRPr>
          </a:p>
        </p:txBody>
      </p:sp>
      <p:sp>
        <p:nvSpPr>
          <p:cNvPr id="11" name="Rectangle 10"/>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৩০ কেজি</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৫০ কেজি</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৬০ কেজি</a:t>
            </a:r>
            <a:endParaRPr lang="en-US" sz="2400" dirty="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৪০ কেজি</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বর্ষাকালে লালশাকের বেড কত সেমি উঁচু করতে হয়? </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১০ সেমি</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২০ সেমি</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২৫ </a:t>
            </a:r>
            <a:r>
              <a:rPr lang="bn-IN" sz="2400" dirty="0" smtClean="0">
                <a:latin typeface="NikoshBAN" pitchFamily="2" charset="0"/>
                <a:cs typeface="NikoshBAN" pitchFamily="2" charset="0"/>
              </a:rPr>
              <a:t>সেমি</a:t>
            </a:r>
            <a:endParaRPr lang="en-US" sz="2400" dirty="0">
              <a:latin typeface="NikoshBAN" pitchFamily="2" charset="0"/>
              <a:cs typeface="NikoshBAN" pitchFamily="2" charset="0"/>
            </a:endParaRPr>
          </a:p>
        </p:txBody>
      </p:sp>
      <p:sp>
        <p:nvSpPr>
          <p:cNvPr id="25" name="Rectangle 24"/>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১৫ </a:t>
            </a:r>
            <a:r>
              <a:rPr lang="bn-IN" sz="2400" dirty="0" smtClean="0">
                <a:latin typeface="NikoshBAN" pitchFamily="2" charset="0"/>
                <a:cs typeface="NikoshBAN" pitchFamily="2" charset="0"/>
              </a:rPr>
              <a:t>সেমি</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tretch>
            <a:fillRect/>
          </a:stretch>
        </p:blipFill>
        <p:spPr>
          <a:xfrm>
            <a:off x="2209800" y="5181600"/>
            <a:ext cx="4572000" cy="1225373"/>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24</a:t>
            </a:fld>
            <a:endParaRPr lang="en-US"/>
          </a:p>
        </p:txBody>
      </p:sp>
      <p:sp>
        <p:nvSpPr>
          <p:cNvPr id="19" name="Footer Placeholder 18"/>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a:t>
            </a:r>
            <a:r>
              <a:rPr lang="en-US" sz="2400" dirty="0" smtClean="0">
                <a:latin typeface="NikoshBAN" pitchFamily="2" charset="0"/>
                <a:cs typeface="NikoshBAN" pitchFamily="2" charset="0"/>
              </a:rPr>
              <a:t>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a:t>
            </a:r>
          </a:p>
        </p:txBody>
      </p:sp>
      <p:sp>
        <p:nvSpPr>
          <p:cNvPr id="2" name="TextBox 1"/>
          <p:cNvSpPr txBox="1"/>
          <p:nvPr/>
        </p:nvSpPr>
        <p:spPr>
          <a:xfrm>
            <a:off x="3048000" y="1993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000" dirty="0" smtClean="0">
                <a:latin typeface="NikoshBAN" pitchFamily="2" charset="0"/>
                <a:cs typeface="NikoshBAN" pitchFamily="2" charset="0"/>
              </a:rPr>
              <a:t>৩। লালশাকের বীজ বপনের সময় বালির সাথে মিশিয়ে বীজ বপন করা হয় কেন?</a:t>
            </a:r>
          </a:p>
        </p:txBody>
      </p:sp>
      <p:sp>
        <p:nvSpPr>
          <p:cNvPr id="11" name="Rectangle 10"/>
          <p:cNvSpPr/>
          <p:nvPr/>
        </p:nvSpPr>
        <p:spPr>
          <a:xfrm>
            <a:off x="990599"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বীজ স্তুপ আকারে পড়ার জন্য  </a:t>
            </a:r>
            <a:endParaRPr lang="en-US" sz="2400" dirty="0">
              <a:latin typeface="NikoshBAN" pitchFamily="2" charset="0"/>
              <a:cs typeface="NikoshBAN" pitchFamily="2" charset="0"/>
            </a:endParaRPr>
          </a:p>
        </p:txBody>
      </p:sp>
      <p:sp>
        <p:nvSpPr>
          <p:cNvPr id="13" name="Rectangle 12"/>
          <p:cNvSpPr/>
          <p:nvPr/>
        </p:nvSpPr>
        <p:spPr>
          <a:xfrm>
            <a:off x="990599"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মাটি উর্বর করার জন্য</a:t>
            </a:r>
            <a:endParaRPr lang="en-US" sz="2400" dirty="0">
              <a:latin typeface="NikoshBAN" pitchFamily="2" charset="0"/>
              <a:cs typeface="NikoshBAN" pitchFamily="2" charset="0"/>
            </a:endParaRPr>
          </a:p>
        </p:txBody>
      </p:sp>
      <p:sp>
        <p:nvSpPr>
          <p:cNvPr id="14" name="Rectangle 13"/>
          <p:cNvSpPr/>
          <p:nvPr/>
        </p:nvSpPr>
        <p:spPr>
          <a:xfrm>
            <a:off x="47244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ঘ) বীজ সব জায়গায় সমভাবে পড়ার জন্য </a:t>
            </a:r>
            <a:endParaRPr lang="en-US" sz="2000"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বেশি ফলন পাওয়ার জন্য </a:t>
            </a:r>
            <a:endParaRPr lang="en-US" sz="2400" dirty="0">
              <a:latin typeface="NikoshBAN" pitchFamily="2" charset="0"/>
              <a:cs typeface="NikoshBAN" pitchFamily="2" charset="0"/>
            </a:endParaRPr>
          </a:p>
        </p:txBody>
      </p:sp>
      <p:sp>
        <p:nvSpPr>
          <p:cNvPr id="21" name="TextBox 20"/>
          <p:cNvSpPr txBox="1"/>
          <p:nvPr/>
        </p:nvSpPr>
        <p:spPr>
          <a:xfrm>
            <a:off x="990601" y="2971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লালশাক চাষের জন্য কোন মাটি উত্তম?</a:t>
            </a:r>
            <a:endParaRPr lang="en-US" sz="2400" dirty="0">
              <a:latin typeface="NikoshBAN" pitchFamily="2" charset="0"/>
              <a:cs typeface="NikoshBAN" pitchFamily="2" charset="0"/>
            </a:endParaRP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iii</a:t>
            </a:r>
          </a:p>
        </p:txBody>
      </p:sp>
      <p:sp>
        <p:nvSpPr>
          <p:cNvPr id="24" name="Rectangle 23"/>
          <p:cNvSpPr/>
          <p:nvPr/>
        </p:nvSpPr>
        <p:spPr>
          <a:xfrm>
            <a:off x="4733925" y="4784558"/>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sp>
        <p:nvSpPr>
          <p:cNvPr id="25" name="Rectangle 24"/>
          <p:cNvSpPr/>
          <p:nvPr/>
        </p:nvSpPr>
        <p:spPr>
          <a:xfrm>
            <a:off x="4733926"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175427"/>
            <a:ext cx="4572000" cy="1225373"/>
          </a:xfrm>
          <a:prstGeom prst="rect">
            <a:avLst/>
          </a:prstGeom>
        </p:spPr>
      </p:pic>
      <p:sp>
        <p:nvSpPr>
          <p:cNvPr id="16" name="TextBox 15"/>
          <p:cNvSpPr txBox="1"/>
          <p:nvPr/>
        </p:nvSpPr>
        <p:spPr>
          <a:xfrm>
            <a:off x="990600" y="3505200"/>
            <a:ext cx="2286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NikoshBAN" pitchFamily="2" charset="0"/>
                <a:cs typeface="NikoshBAN" pitchFamily="2" charset="0"/>
              </a:rPr>
              <a:t>i)</a:t>
            </a:r>
            <a:r>
              <a:rPr lang="bn-BD" sz="1600" dirty="0" smtClean="0">
                <a:latin typeface="NikoshBAN" pitchFamily="2" charset="0"/>
                <a:cs typeface="NikoshBAN" pitchFamily="2" charset="0"/>
              </a:rPr>
              <a:t> এটেল মাটি</a:t>
            </a:r>
            <a:endParaRPr lang="en-US" sz="1600" dirty="0">
              <a:latin typeface="NikoshBAN" pitchFamily="2" charset="0"/>
              <a:cs typeface="NikoshBAN" pitchFamily="2" charset="0"/>
            </a:endParaRPr>
          </a:p>
        </p:txBody>
      </p:sp>
      <p:sp>
        <p:nvSpPr>
          <p:cNvPr id="17" name="TextBox 16"/>
          <p:cNvSpPr txBox="1"/>
          <p:nvPr/>
        </p:nvSpPr>
        <p:spPr>
          <a:xfrm>
            <a:off x="3429000" y="3505200"/>
            <a:ext cx="2286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1600" dirty="0" smtClean="0">
                <a:latin typeface="NikoshBAN" pitchFamily="2" charset="0"/>
                <a:cs typeface="NikoshBAN" pitchFamily="2" charset="0"/>
              </a:rPr>
              <a:t> </a:t>
            </a:r>
            <a:r>
              <a:rPr lang="en-US" sz="1600" dirty="0" smtClean="0">
                <a:latin typeface="NikoshBAN" pitchFamily="2" charset="0"/>
                <a:cs typeface="NikoshBAN" pitchFamily="2" charset="0"/>
              </a:rPr>
              <a:t>ii)</a:t>
            </a:r>
            <a:r>
              <a:rPr lang="bn-BD" sz="1600" dirty="0" smtClean="0">
                <a:latin typeface="NikoshBAN" pitchFamily="2" charset="0"/>
                <a:cs typeface="NikoshBAN" pitchFamily="2" charset="0"/>
              </a:rPr>
              <a:t> দোঁআশ মাটি</a:t>
            </a:r>
            <a:endParaRPr lang="en-US" sz="1600" dirty="0">
              <a:latin typeface="NikoshBAN" pitchFamily="2" charset="0"/>
              <a:cs typeface="NikoshBAN" pitchFamily="2" charset="0"/>
            </a:endParaRPr>
          </a:p>
        </p:txBody>
      </p:sp>
      <p:sp>
        <p:nvSpPr>
          <p:cNvPr id="18" name="TextBox 17"/>
          <p:cNvSpPr txBox="1"/>
          <p:nvPr/>
        </p:nvSpPr>
        <p:spPr>
          <a:xfrm>
            <a:off x="5867400" y="3505200"/>
            <a:ext cx="2286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1600" dirty="0" smtClean="0">
                <a:latin typeface="NikoshBAN" pitchFamily="2" charset="0"/>
                <a:cs typeface="NikoshBAN" pitchFamily="2" charset="0"/>
              </a:rPr>
              <a:t> </a:t>
            </a:r>
            <a:r>
              <a:rPr lang="en-US" sz="1600" dirty="0" smtClean="0">
                <a:latin typeface="NikoshBAN" pitchFamily="2" charset="0"/>
                <a:cs typeface="NikoshBAN" pitchFamily="2" charset="0"/>
              </a:rPr>
              <a:t>iii)</a:t>
            </a:r>
            <a:r>
              <a:rPr lang="bn-BD" sz="1600" dirty="0" smtClean="0">
                <a:latin typeface="NikoshBAN" pitchFamily="2" charset="0"/>
                <a:cs typeface="NikoshBAN" pitchFamily="2" charset="0"/>
              </a:rPr>
              <a:t> বেলে-দোঁআশ মাটি</a:t>
            </a:r>
            <a:endParaRPr lang="en-US" sz="16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25</a:t>
            </a:fld>
            <a:endParaRPr lang="en-US"/>
          </a:p>
        </p:txBody>
      </p:sp>
      <p:sp>
        <p:nvSpPr>
          <p:cNvPr id="19" name="Rectangle 18"/>
          <p:cNvSpPr/>
          <p:nvPr/>
        </p:nvSpPr>
        <p:spPr>
          <a:xfrm>
            <a:off x="990601" y="3962400"/>
            <a:ext cx="17526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1400" dirty="0" smtClean="0">
                <a:latin typeface="NikoshBAN" pitchFamily="2" charset="0"/>
                <a:cs typeface="NikoshBAN" pitchFamily="2" charset="0"/>
              </a:rPr>
              <a:t>নিচের কোনটি সঠিক</a:t>
            </a:r>
            <a:endParaRPr lang="en-US" sz="1400" dirty="0">
              <a:latin typeface="NikoshBAN" pitchFamily="2" charset="0"/>
              <a:cs typeface="NikoshBAN" pitchFamily="2" charset="0"/>
            </a:endParaRPr>
          </a:p>
        </p:txBody>
      </p:sp>
      <p:sp>
        <p:nvSpPr>
          <p:cNvPr id="28" name="Footer Placeholder 27"/>
          <p:cNvSpPr>
            <a:spLocks noGrp="1"/>
          </p:cNvSpPr>
          <p:nvPr>
            <p:ph type="ftr" sz="quarter" idx="11"/>
          </p:nvPr>
        </p:nvSpPr>
        <p:spPr/>
        <p:txBody>
          <a:bodyPr/>
          <a:lstStyle/>
          <a:p>
            <a:r>
              <a:rPr lang="en-US" smtClean="0"/>
              <a:t>Apurba Agriculture cl 6</a:t>
            </a:r>
            <a:endParaRPr lang="en-US" dirty="0"/>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0" y="1225296"/>
            <a:ext cx="5486400" cy="3270504"/>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3810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533400" y="4648200"/>
            <a:ext cx="8001000" cy="173664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4800" dirty="0" smtClean="0">
                <a:latin typeface="NikoshBAN" pitchFamily="2" charset="0"/>
                <a:cs typeface="NikoshBAN" pitchFamily="2" charset="0"/>
              </a:rPr>
              <a:t> পাঁচ শতক জমিতে লালশাক চাষ ও আন্তঃপরিচর্যার পদ্ধতি </a:t>
            </a:r>
            <a:r>
              <a:rPr lang="bn-IN" sz="4800" dirty="0" smtClean="0">
                <a:latin typeface="NikoshBAN" pitchFamily="2" charset="0"/>
                <a:cs typeface="NikoshBAN" pitchFamily="2" charset="0"/>
              </a:rPr>
              <a:t>বর্ণনা </a:t>
            </a:r>
            <a:r>
              <a:rPr lang="bn-BD" sz="4800" dirty="0" smtClean="0">
                <a:latin typeface="NikoshBAN" pitchFamily="2" charset="0"/>
                <a:cs typeface="NikoshBAN" pitchFamily="2" charset="0"/>
              </a:rPr>
              <a:t> </a:t>
            </a:r>
            <a:r>
              <a:rPr lang="bn-BD" sz="4800" dirty="0" smtClean="0">
                <a:latin typeface="NikoshBAN" pitchFamily="2" charset="0"/>
                <a:cs typeface="NikoshBAN" pitchFamily="2" charset="0"/>
              </a:rPr>
              <a:t>কর। </a:t>
            </a:r>
            <a:endParaRPr lang="en-US" sz="48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MC_Apurba</a:t>
            </a:r>
            <a:r>
              <a:rPr lang="en-US" dirty="0" smtClean="0"/>
              <a:t> Agriculture C7</a:t>
            </a:r>
            <a:r>
              <a:rPr lang="bn-BD"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25" y="418679"/>
            <a:ext cx="8230749" cy="6020641"/>
          </a:xfrm>
          <a:prstGeom prst="rect">
            <a:avLst/>
          </a:prstGeom>
          <a:ln>
            <a:noFill/>
          </a:ln>
          <a:effectLst>
            <a:softEdge rad="112500"/>
          </a:effectLst>
        </p:spPr>
      </p:pic>
    </p:spTree>
    <p:extLst>
      <p:ext uri="{BB962C8B-B14F-4D97-AF65-F5344CB8AC3E}">
        <p14:creationId xmlns:p14="http://schemas.microsoft.com/office/powerpoint/2010/main" val="9007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0"/>
            <a:ext cx="9144000" cy="6858000"/>
          </a:xfrm>
          <a:prstGeom prst="rect">
            <a:avLst/>
          </a:prstGeom>
        </p:spPr>
      </p:pic>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wheat 1.jpg"/>
          <p:cNvPicPr>
            <a:picLocks noChangeAspect="1"/>
          </p:cNvPicPr>
          <p:nvPr/>
        </p:nvPicPr>
        <p:blipFill>
          <a:blip r:embed="rId5"/>
          <a:stretch>
            <a:fillRect/>
          </a:stretch>
        </p:blipFill>
        <p:spPr>
          <a:xfrm>
            <a:off x="1" y="0"/>
            <a:ext cx="9143998" cy="6858000"/>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505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114800"/>
            <a:ext cx="4343400" cy="2286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ctr">
              <a:buNone/>
            </a:pP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1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a:xfrm>
            <a:off x="6553200" y="6356350"/>
            <a:ext cx="2133600" cy="365125"/>
          </a:xfrm>
          <a:prstGeom prst="rect">
            <a:avLst/>
          </a:prstGeom>
        </p:spPr>
        <p:txBody>
          <a:bodyPr/>
          <a:lstStyle/>
          <a:p>
            <a:fld id="{881FE9EE-A52A-4066-B68D-BE786371EA65}" type="slidenum">
              <a:rPr lang="en-US" smtClean="0"/>
              <a:pPr/>
              <a:t>3</a:t>
            </a:fld>
            <a:endParaRPr lang="en-US" dirty="0"/>
          </a:p>
        </p:txBody>
      </p:sp>
      <p:pic>
        <p:nvPicPr>
          <p:cNvPr id="7" name="Picture 6"/>
          <p:cNvPicPr>
            <a:picLocks noChangeAspect="1"/>
          </p:cNvPicPr>
          <p:nvPr/>
        </p:nvPicPr>
        <p:blipFill>
          <a:blip r:embed="rId4" cstate="print"/>
          <a:stretch>
            <a:fillRect/>
          </a:stretch>
        </p:blipFill>
        <p:spPr>
          <a:xfrm>
            <a:off x="1676400" y="17526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334000" y="278547"/>
            <a:ext cx="28956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TextBox 3"/>
          <p:cNvSpPr txBox="1"/>
          <p:nvPr/>
        </p:nvSpPr>
        <p:spPr>
          <a:xfrm>
            <a:off x="5105400" y="41148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ষষ্ঠ শ্রেণি</a:t>
            </a:r>
            <a:endParaRPr lang="bn-BD" sz="1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endParaRPr lang="bn-BD" sz="2400" dirty="0">
              <a:latin typeface="NikoshBAN" pitchFamily="2" charset="0"/>
              <a:cs typeface="NikoshBAN" pitchFamily="2" charset="0"/>
            </a:endParaRPr>
          </a:p>
          <a:p>
            <a:pPr algn="ctr"/>
            <a:r>
              <a:rPr lang="en-US" sz="2400" dirty="0" smtClean="0">
                <a:latin typeface="NikoshBAN" pitchFamily="2" charset="0"/>
                <a:cs typeface="NikoshBAN" pitchFamily="2" charset="0"/>
              </a:rPr>
              <a:t>পাঠ-3</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5" cstate="print"/>
          <a:stretch>
            <a:fillRect/>
          </a:stretch>
        </p:blipFill>
        <p:spPr>
          <a:xfrm>
            <a:off x="6054143" y="1524000"/>
            <a:ext cx="1690050" cy="2251366"/>
          </a:xfrm>
          <a:prstGeom prst="rect">
            <a:avLst/>
          </a:prstGeom>
        </p:spPr>
      </p:pic>
      <p:cxnSp>
        <p:nvCxnSpPr>
          <p:cNvPr id="9" name="Straight Connector 8"/>
          <p:cNvCxnSpPr/>
          <p:nvPr/>
        </p:nvCxnSpPr>
        <p:spPr>
          <a:xfrm>
            <a:off x="4953000" y="1371600"/>
            <a:ext cx="0" cy="4709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smtClean="0"/>
              <a:t>Apurba Agriculture cl 6</a:t>
            </a:r>
            <a:endParaRPr lang="en-US"/>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3880" y="3886200"/>
            <a:ext cx="385572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533400" y="1295400"/>
            <a:ext cx="3886200" cy="2378562"/>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0"/>
            <a:ext cx="3886200" cy="2379751"/>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আমরা কী বুঝতে পারছি </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tretch>
            <a:fillRect/>
          </a:stretch>
        </p:blipFill>
        <p:spPr>
          <a:xfrm>
            <a:off x="340078" y="1600200"/>
            <a:ext cx="4155722" cy="281940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4"/>
          <a:stretch>
            <a:fillRect/>
          </a:stretch>
        </p:blipFill>
        <p:spPr>
          <a:xfrm>
            <a:off x="4724400" y="1600200"/>
            <a:ext cx="4191000" cy="28194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এই  ছবিগুলো দেখে আমরা কী বুঝতে পারছি </a:t>
            </a:r>
            <a:r>
              <a:rPr lang="bn-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TextBox 4"/>
          <p:cNvSpPr txBox="1"/>
          <p:nvPr/>
        </p:nvSpPr>
        <p:spPr>
          <a:xfrm>
            <a:off x="1295400" y="49530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লালশাক উৎপাদন</a:t>
            </a:r>
            <a:endParaRPr lang="en-US" sz="48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505200"/>
            <a:ext cx="7620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latin typeface="NikoshBAN" pitchFamily="2" charset="0"/>
                <a:cs typeface="NikoshBAN" pitchFamily="2" charset="0"/>
              </a:rPr>
              <a:t>লালশাক উৎপাদন পদ্ধতি </a:t>
            </a:r>
            <a:endParaRPr lang="en-US" sz="6600" dirty="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057400"/>
            <a:ext cx="8534400" cy="40386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endParaRPr lang="en-US" dirty="0" smtClean="0">
              <a:solidFill>
                <a:srgbClr val="002060"/>
              </a:solidFill>
              <a:latin typeface="NikoshBAN" pitchFamily="2" charset="0"/>
              <a:cs typeface="NikoshBAN" pitchFamily="2" charset="0"/>
            </a:endParaRP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লালশাক উৎপাদনের মাটি ও জাত সম্পর্কে বলতে পারবে।  </a:t>
            </a:r>
          </a:p>
          <a:p>
            <a:pPr algn="l"/>
            <a:r>
              <a:rPr lang="bn-BD" dirty="0" smtClean="0">
                <a:solidFill>
                  <a:srgbClr val="7030A0"/>
                </a:solidFill>
                <a:latin typeface="NikoshBAN" pitchFamily="2" charset="0"/>
                <a:cs typeface="NikoshBAN" pitchFamily="2" charset="0"/>
              </a:rPr>
              <a:t>২।</a:t>
            </a:r>
            <a:r>
              <a:rPr lang="en-US" dirty="0" smtClean="0">
                <a:solidFill>
                  <a:srgbClr val="7030A0"/>
                </a:solidFill>
                <a:latin typeface="NikoshBAN" pitchFamily="2" charset="0"/>
                <a:cs typeface="NikoshBAN" pitchFamily="2" charset="0"/>
              </a:rPr>
              <a:t> </a:t>
            </a:r>
            <a:r>
              <a:rPr lang="bn-IN" dirty="0">
                <a:solidFill>
                  <a:srgbClr val="7030A0"/>
                </a:solidFill>
                <a:latin typeface="NikoshBAN" pitchFamily="2" charset="0"/>
                <a:cs typeface="NikoshBAN" pitchFamily="2" charset="0"/>
              </a:rPr>
              <a:t> </a:t>
            </a:r>
            <a:r>
              <a:rPr lang="bn-IN" dirty="0" smtClean="0">
                <a:solidFill>
                  <a:srgbClr val="7030A0"/>
                </a:solidFill>
                <a:latin typeface="NikoshBAN" pitchFamily="2" charset="0"/>
                <a:cs typeface="NikoshBAN" pitchFamily="2" charset="0"/>
              </a:rPr>
              <a:t>লালশাক</a:t>
            </a:r>
            <a:r>
              <a:rPr lang="bn-BD"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উৎপাদনে জমি তৈরি সম্পর্কে বর্ণনা করতে  পারবে। </a:t>
            </a:r>
          </a:p>
          <a:p>
            <a:pPr algn="l"/>
            <a:r>
              <a:rPr lang="bn-BD" dirty="0" smtClean="0">
                <a:solidFill>
                  <a:srgbClr val="7030A0"/>
                </a:solidFill>
                <a:latin typeface="NikoshBAN" pitchFamily="2" charset="0"/>
                <a:cs typeface="NikoshBAN" pitchFamily="2" charset="0"/>
              </a:rPr>
              <a:t>৩।</a:t>
            </a:r>
            <a:r>
              <a:rPr lang="en-US" dirty="0" smtClean="0">
                <a:solidFill>
                  <a:srgbClr val="7030A0"/>
                </a:solidFill>
                <a:latin typeface="NikoshBAN" pitchFamily="2" charset="0"/>
                <a:cs typeface="NikoshBAN" pitchFamily="2" charset="0"/>
              </a:rPr>
              <a:t> </a:t>
            </a:r>
            <a:r>
              <a:rPr lang="bn-IN" dirty="0" smtClean="0">
                <a:solidFill>
                  <a:srgbClr val="7030A0"/>
                </a:solidFill>
                <a:latin typeface="NikoshBAN" pitchFamily="2" charset="0"/>
                <a:cs typeface="NikoshBAN" pitchFamily="2" charset="0"/>
              </a:rPr>
              <a:t>লাল শাকের </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বীজ বপন ও আন্তঃপরিচর্যা </a:t>
            </a:r>
            <a:r>
              <a:rPr lang="bn-BD" dirty="0" smtClean="0">
                <a:solidFill>
                  <a:srgbClr val="7030A0"/>
                </a:solidFill>
                <a:latin typeface="NikoshBAN" pitchFamily="2" charset="0"/>
                <a:cs typeface="NikoshBAN" pitchFamily="2" charset="0"/>
              </a:rPr>
              <a:t>পদ্ধতিব্যাখ্যা </a:t>
            </a:r>
            <a:r>
              <a:rPr lang="bn-BD" dirty="0" smtClean="0">
                <a:solidFill>
                  <a:srgbClr val="7030A0"/>
                </a:solidFill>
                <a:latin typeface="NikoshBAN" pitchFamily="2" charset="0"/>
                <a:cs typeface="NikoshBAN" pitchFamily="2" charset="0"/>
              </a:rPr>
              <a:t>করতে পারবে।</a:t>
            </a:r>
          </a:p>
          <a:p>
            <a:pPr algn="l"/>
            <a:r>
              <a:rPr lang="bn-BD" dirty="0" smtClean="0">
                <a:solidFill>
                  <a:srgbClr val="7030A0"/>
                </a:solidFill>
                <a:latin typeface="NikoshBAN" pitchFamily="2" charset="0"/>
                <a:cs typeface="NikoshBAN" pitchFamily="2" charset="0"/>
              </a:rPr>
              <a:t>৪।</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লাল শাকের ফসল সংগ্রহ ও ফলন সম্পর্কে বর্ণনা করতে  পারবে।   </a:t>
            </a:r>
          </a:p>
          <a:p>
            <a:pPr algn="l"/>
            <a:endParaRPr lang="bn-BD"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762001"/>
            <a:ext cx="7315201" cy="838199"/>
          </a:xfrm>
          <a:prstGeom prst="ribbon">
            <a:avLst>
              <a:gd name="adj1" fmla="val 17238"/>
              <a:gd name="adj2" fmla="val 50000"/>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4648200" y="1574799"/>
            <a:ext cx="4191000" cy="3149597"/>
          </a:xfrm>
          <a:prstGeom prst="roundRect">
            <a:avLst/>
          </a:prstGeom>
          <a:ln w="28575">
            <a:solidFill>
              <a:srgbClr val="7030A0"/>
            </a:solidFill>
          </a:ln>
        </p:spPr>
      </p:pic>
      <p:pic>
        <p:nvPicPr>
          <p:cNvPr id="4" name="Picture 3" descr="full_1518886821_1403032525.jpg"/>
          <p:cNvPicPr>
            <a:picLocks noChangeAspect="1"/>
          </p:cNvPicPr>
          <p:nvPr/>
        </p:nvPicPr>
        <p:blipFill>
          <a:blip r:embed="rId4"/>
          <a:stretch>
            <a:fillRect/>
          </a:stretch>
        </p:blipFill>
        <p:spPr>
          <a:xfrm>
            <a:off x="304800" y="1574800"/>
            <a:ext cx="4191000" cy="3149600"/>
          </a:xfrm>
          <a:prstGeom prst="roundRect">
            <a:avLst/>
          </a:prstGeom>
          <a:ln w="28575">
            <a:solidFill>
              <a:srgbClr val="7030A0"/>
            </a:solidFill>
          </a:ln>
        </p:spPr>
      </p:pic>
      <p:sp>
        <p:nvSpPr>
          <p:cNvPr id="10" name="TextBox 9"/>
          <p:cNvSpPr txBox="1"/>
          <p:nvPr/>
        </p:nvSpPr>
        <p:spPr>
          <a:xfrm>
            <a:off x="1524000" y="304800"/>
            <a:ext cx="60198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লালশাক</a:t>
            </a:r>
            <a:endParaRPr lang="en-US" sz="4000" b="1" dirty="0">
              <a:latin typeface="NikoshBAN" pitchFamily="2" charset="0"/>
              <a:cs typeface="NikoshBAN" pitchFamily="2" charset="0"/>
            </a:endParaRPr>
          </a:p>
        </p:txBody>
      </p:sp>
      <p:sp>
        <p:nvSpPr>
          <p:cNvPr id="11" name="TextBox 10"/>
          <p:cNvSpPr txBox="1"/>
          <p:nvPr/>
        </p:nvSpPr>
        <p:spPr>
          <a:xfrm>
            <a:off x="533400" y="4980384"/>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লালশাক আমাদের দেশের একটি জনপ্রিয় শাক। এতে প্রচুর ভিটামিন আছে। </a:t>
            </a:r>
            <a:endParaRPr lang="en-US" sz="32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_1518886821_1403032525.jpg"/>
          <p:cNvPicPr>
            <a:picLocks noChangeAspect="1"/>
          </p:cNvPicPr>
          <p:nvPr/>
        </p:nvPicPr>
        <p:blipFill>
          <a:blip r:embed="rId3"/>
          <a:stretch>
            <a:fillRect/>
          </a:stretch>
        </p:blipFill>
        <p:spPr>
          <a:xfrm>
            <a:off x="4648200" y="1422400"/>
            <a:ext cx="4191000" cy="3149600"/>
          </a:xfrm>
          <a:prstGeom prst="roundRect">
            <a:avLst/>
          </a:prstGeom>
          <a:ln w="28575">
            <a:solidFill>
              <a:srgbClr val="7030A0"/>
            </a:solidFill>
          </a:ln>
        </p:spPr>
      </p:pic>
      <p:pic>
        <p:nvPicPr>
          <p:cNvPr id="6" name="Picture 5" descr="rice-plant.jpg"/>
          <p:cNvPicPr>
            <a:picLocks noChangeAspect="1"/>
          </p:cNvPicPr>
          <p:nvPr/>
        </p:nvPicPr>
        <p:blipFill>
          <a:blip r:embed="rId4"/>
          <a:stretch>
            <a:fillRect/>
          </a:stretch>
        </p:blipFill>
        <p:spPr>
          <a:xfrm>
            <a:off x="304800" y="1371600"/>
            <a:ext cx="4191000" cy="3200400"/>
          </a:xfrm>
          <a:prstGeom prst="roundRect">
            <a:avLst/>
          </a:prstGeom>
          <a:ln w="28575">
            <a:solidFill>
              <a:srgbClr val="7030A0"/>
            </a:solidFill>
          </a:ln>
        </p:spPr>
      </p:pic>
      <p:sp>
        <p:nvSpPr>
          <p:cNvPr id="10" name="TextBox 9"/>
          <p:cNvSpPr txBox="1"/>
          <p:nvPr/>
        </p:nvSpPr>
        <p:spPr>
          <a:xfrm>
            <a:off x="2438400" y="304800"/>
            <a:ext cx="41910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লালশাক চাষের মাটি </a:t>
            </a:r>
            <a:endParaRPr lang="en-US" sz="4000" dirty="0">
              <a:latin typeface="NikoshBAN" pitchFamily="2" charset="0"/>
              <a:cs typeface="NikoshBAN" pitchFamily="2" charset="0"/>
            </a:endParaRPr>
          </a:p>
        </p:txBody>
      </p:sp>
      <p:sp>
        <p:nvSpPr>
          <p:cNvPr id="11" name="TextBox 10"/>
          <p:cNvSpPr txBox="1"/>
          <p:nvPr/>
        </p:nvSpPr>
        <p:spPr>
          <a:xfrm>
            <a:off x="533400" y="54864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দোঁআশ ও বেলে-দোঁআশ মাটি লালশাক চাষের জন্য উত্তম</a:t>
            </a:r>
            <a:endParaRPr lang="en-US" sz="32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
        <p:nvSpPr>
          <p:cNvPr id="9" name="TextBox 8"/>
          <p:cNvSpPr txBox="1"/>
          <p:nvPr/>
        </p:nvSpPr>
        <p:spPr>
          <a:xfrm>
            <a:off x="1219200" y="4648200"/>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দোঁআশ মাটি </a:t>
            </a:r>
            <a:endParaRPr lang="en-US" sz="2400" dirty="0">
              <a:latin typeface="NikoshBAN" pitchFamily="2" charset="0"/>
              <a:cs typeface="NikoshBAN" pitchFamily="2" charset="0"/>
            </a:endParaRPr>
          </a:p>
        </p:txBody>
      </p:sp>
      <p:sp>
        <p:nvSpPr>
          <p:cNvPr id="12" name="TextBox 11"/>
          <p:cNvSpPr txBox="1"/>
          <p:nvPr/>
        </p:nvSpPr>
        <p:spPr>
          <a:xfrm>
            <a:off x="5562600" y="4648200"/>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বেলে-দোঁআশ মাটি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1375</Words>
  <Application>Microsoft Office PowerPoint</Application>
  <PresentationFormat>On-screen Show (4:3)</PresentationFormat>
  <Paragraphs>220</Paragraphs>
  <Slides>28</Slides>
  <Notes>27</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Samsung</cp:lastModifiedBy>
  <cp:revision>77</cp:revision>
  <dcterms:created xsi:type="dcterms:W3CDTF">2015-05-26T10:31:38Z</dcterms:created>
  <dcterms:modified xsi:type="dcterms:W3CDTF">2016-08-06T10:28:52Z</dcterms:modified>
</cp:coreProperties>
</file>